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93" r:id="rId3"/>
    <p:sldId id="294" r:id="rId4"/>
    <p:sldId id="299" r:id="rId5"/>
    <p:sldId id="264" r:id="rId6"/>
    <p:sldId id="269" r:id="rId7"/>
    <p:sldId id="266" r:id="rId8"/>
    <p:sldId id="270" r:id="rId9"/>
    <p:sldId id="267" r:id="rId10"/>
    <p:sldId id="265" r:id="rId11"/>
    <p:sldId id="300" r:id="rId12"/>
    <p:sldId id="260" r:id="rId13"/>
    <p:sldId id="271" r:id="rId14"/>
    <p:sldId id="259" r:id="rId15"/>
    <p:sldId id="272" r:id="rId16"/>
    <p:sldId id="268" r:id="rId17"/>
    <p:sldId id="273" r:id="rId18"/>
    <p:sldId id="262" r:id="rId19"/>
    <p:sldId id="274" r:id="rId20"/>
    <p:sldId id="275" r:id="rId21"/>
    <p:sldId id="277" r:id="rId22"/>
    <p:sldId id="278" r:id="rId23"/>
    <p:sldId id="295" r:id="rId24"/>
    <p:sldId id="296" r:id="rId25"/>
    <p:sldId id="276" r:id="rId26"/>
    <p:sldId id="288" r:id="rId27"/>
    <p:sldId id="284" r:id="rId28"/>
    <p:sldId id="286" r:id="rId29"/>
    <p:sldId id="287" r:id="rId30"/>
    <p:sldId id="282" r:id="rId31"/>
    <p:sldId id="280" r:id="rId32"/>
    <p:sldId id="281" r:id="rId33"/>
    <p:sldId id="289" r:id="rId34"/>
    <p:sldId id="30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6D7FEC8-97C4-4634-A1B6-3501FF7AC5D7}">
          <p14:sldIdLst>
            <p14:sldId id="256"/>
            <p14:sldId id="293"/>
          </p14:sldIdLst>
        </p14:section>
        <p14:section name="Kerberos Auth Process" id="{46E3921D-4794-4DBD-AC50-E73E5CFBC410}">
          <p14:sldIdLst>
            <p14:sldId id="294"/>
            <p14:sldId id="299"/>
            <p14:sldId id="264"/>
            <p14:sldId id="269"/>
            <p14:sldId id="266"/>
            <p14:sldId id="270"/>
            <p14:sldId id="267"/>
            <p14:sldId id="265"/>
            <p14:sldId id="300"/>
            <p14:sldId id="260"/>
            <p14:sldId id="271"/>
            <p14:sldId id="259"/>
            <p14:sldId id="272"/>
            <p14:sldId id="268"/>
            <p14:sldId id="273"/>
            <p14:sldId id="262"/>
          </p14:sldIdLst>
        </p14:section>
        <p14:section name="Kerberos Attack Landscape" id="{503D7D6D-E3FF-4C32-859A-A5F3BEE9382E}">
          <p14:sldIdLst>
            <p14:sldId id="274"/>
            <p14:sldId id="275"/>
            <p14:sldId id="277"/>
            <p14:sldId id="278"/>
          </p14:sldIdLst>
        </p14:section>
        <p14:section name="Writing Detections" id="{C17C69F3-E192-4C1F-B1F7-E5B9D332F2EF}">
          <p14:sldIdLst>
            <p14:sldId id="295"/>
            <p14:sldId id="296"/>
            <p14:sldId id="276"/>
            <p14:sldId id="288"/>
            <p14:sldId id="284"/>
            <p14:sldId id="286"/>
            <p14:sldId id="287"/>
            <p14:sldId id="282"/>
            <p14:sldId id="280"/>
            <p14:sldId id="281"/>
            <p14:sldId id="289"/>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F5F7D7-F95D-BD53-7497-C24631BA6EBD}" v="23" dt="2024-05-17T20:02:43.568"/>
    <p1510:client id="{79C1E00D-3E3A-2841-D035-17DCC94CF3AD}" v="94" dt="2024-05-17T18:33:01.339"/>
    <p1510:client id="{8FD7E8D7-E1AA-EDE3-C1C6-D49B08948CA9}" v="331" dt="2024-05-17T01:21:31.580"/>
    <p1510:client id="{BB7B9FEA-F3E2-FF43-4980-F22220DDF2A6}" v="378" dt="2024-05-18T16:08:08.7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70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DB9D38-6F57-46AB-9C08-5AD23FAFD2B7}" type="doc">
      <dgm:prSet loTypeId="urn:microsoft.com/office/officeart/2016/7/layout/VerticalSolidActionList" loCatId="List" qsTypeId="urn:microsoft.com/office/officeart/2005/8/quickstyle/simple1" qsCatId="simple" csTypeId="urn:microsoft.com/office/officeart/2005/8/colors/accent1_2" csCatId="accent1"/>
      <dgm:spPr/>
      <dgm:t>
        <a:bodyPr/>
        <a:lstStyle/>
        <a:p>
          <a:endParaRPr lang="en-US"/>
        </a:p>
      </dgm:t>
    </dgm:pt>
    <dgm:pt modelId="{6F1F82C9-E685-4090-A1FC-FA36AFFA4748}">
      <dgm:prSet/>
      <dgm:spPr/>
      <dgm:t>
        <a:bodyPr/>
        <a:lstStyle/>
        <a:p>
          <a:pPr rtl="0"/>
          <a:r>
            <a:rPr lang="en-US"/>
            <a:t>Event</a:t>
          </a:r>
          <a:r>
            <a:rPr lang="en-US">
              <a:latin typeface="Aptos Display" panose="020F0302020204030204"/>
            </a:rPr>
            <a:t> </a:t>
          </a:r>
          <a:endParaRPr lang="en-US"/>
        </a:p>
      </dgm:t>
    </dgm:pt>
    <dgm:pt modelId="{8CB4DA2C-F17D-4F1E-9642-87BB2E13A555}" type="parTrans" cxnId="{5588ABA1-B54B-404E-AD5E-66CDA0528D42}">
      <dgm:prSet/>
      <dgm:spPr/>
      <dgm:t>
        <a:bodyPr/>
        <a:lstStyle/>
        <a:p>
          <a:endParaRPr lang="en-US"/>
        </a:p>
      </dgm:t>
    </dgm:pt>
    <dgm:pt modelId="{B804510D-2732-4363-9DF5-F8AA2A4C3F7B}" type="sibTrans" cxnId="{5588ABA1-B54B-404E-AD5E-66CDA0528D42}">
      <dgm:prSet/>
      <dgm:spPr/>
      <dgm:t>
        <a:bodyPr/>
        <a:lstStyle/>
        <a:p>
          <a:endParaRPr lang="en-US"/>
        </a:p>
      </dgm:t>
    </dgm:pt>
    <dgm:pt modelId="{AB5A0708-BE85-43DD-A08C-C40A3E4C51CC}">
      <dgm:prSet/>
      <dgm:spPr/>
      <dgm:t>
        <a:bodyPr/>
        <a:lstStyle/>
        <a:p>
          <a:r>
            <a:rPr lang="en-US">
              <a:latin typeface="Aptos Display" panose="020F0302020204030204"/>
            </a:rPr>
            <a:t>4624</a:t>
          </a:r>
          <a:r>
            <a:rPr lang="en-US"/>
            <a:t> Logon</a:t>
          </a:r>
        </a:p>
      </dgm:t>
    </dgm:pt>
    <dgm:pt modelId="{8DB6544A-3F3B-4FA7-BBC6-C6F7BEEF8C81}" type="parTrans" cxnId="{ADD4CE02-3F2B-4719-8416-AA99D98A4ABD}">
      <dgm:prSet/>
      <dgm:spPr/>
      <dgm:t>
        <a:bodyPr/>
        <a:lstStyle/>
        <a:p>
          <a:endParaRPr lang="en-US"/>
        </a:p>
      </dgm:t>
    </dgm:pt>
    <dgm:pt modelId="{3349FB60-9237-42F7-A90A-89539BCDDA96}" type="sibTrans" cxnId="{ADD4CE02-3F2B-4719-8416-AA99D98A4ABD}">
      <dgm:prSet/>
      <dgm:spPr/>
      <dgm:t>
        <a:bodyPr/>
        <a:lstStyle/>
        <a:p>
          <a:endParaRPr lang="en-US"/>
        </a:p>
      </dgm:t>
    </dgm:pt>
    <dgm:pt modelId="{77DAA941-7749-42E8-9B2E-504BCF2F3C3B}">
      <dgm:prSet/>
      <dgm:spPr/>
      <dgm:t>
        <a:bodyPr/>
        <a:lstStyle/>
        <a:p>
          <a:pPr rtl="0"/>
          <a:r>
            <a:rPr lang="en-US"/>
            <a:t>Event</a:t>
          </a:r>
          <a:r>
            <a:rPr lang="en-US">
              <a:latin typeface="Aptos Display" panose="020F0302020204030204"/>
            </a:rPr>
            <a:t> </a:t>
          </a:r>
          <a:endParaRPr lang="en-US"/>
        </a:p>
      </dgm:t>
    </dgm:pt>
    <dgm:pt modelId="{3CD5FE32-7FE0-4C7B-BC31-F494105E7C1E}" type="parTrans" cxnId="{ADD1D1CF-94E6-4350-A83C-39F641A59089}">
      <dgm:prSet/>
      <dgm:spPr/>
      <dgm:t>
        <a:bodyPr/>
        <a:lstStyle/>
        <a:p>
          <a:endParaRPr lang="en-US"/>
        </a:p>
      </dgm:t>
    </dgm:pt>
    <dgm:pt modelId="{D1A826E0-C0CE-42CB-B7E2-A2CB58EE8C2F}" type="sibTrans" cxnId="{ADD1D1CF-94E6-4350-A83C-39F641A59089}">
      <dgm:prSet/>
      <dgm:spPr/>
      <dgm:t>
        <a:bodyPr/>
        <a:lstStyle/>
        <a:p>
          <a:endParaRPr lang="en-US"/>
        </a:p>
      </dgm:t>
    </dgm:pt>
    <dgm:pt modelId="{4F163AF9-C1F1-4815-A90F-AE6B724284E0}">
      <dgm:prSet/>
      <dgm:spPr/>
      <dgm:t>
        <a:bodyPr/>
        <a:lstStyle/>
        <a:p>
          <a:pPr rtl="0"/>
          <a:r>
            <a:rPr lang="en-US"/>
            <a:t>4672 Special </a:t>
          </a:r>
          <a:r>
            <a:rPr lang="en-US">
              <a:latin typeface="Aptos Display" panose="020F0302020204030204"/>
            </a:rPr>
            <a:t>Logon (HIGH PRIV ACCOUNTS)</a:t>
          </a:r>
          <a:endParaRPr lang="en-US"/>
        </a:p>
      </dgm:t>
    </dgm:pt>
    <dgm:pt modelId="{CF4F3BF1-75FD-463E-AD69-16505AD24CC3}" type="parTrans" cxnId="{A77997A7-300B-41F6-8ED5-52AF069E39C3}">
      <dgm:prSet/>
      <dgm:spPr/>
      <dgm:t>
        <a:bodyPr/>
        <a:lstStyle/>
        <a:p>
          <a:endParaRPr lang="en-US"/>
        </a:p>
      </dgm:t>
    </dgm:pt>
    <dgm:pt modelId="{CC874897-184F-4C91-B467-40D8437F0F2C}" type="sibTrans" cxnId="{A77997A7-300B-41F6-8ED5-52AF069E39C3}">
      <dgm:prSet/>
      <dgm:spPr/>
      <dgm:t>
        <a:bodyPr/>
        <a:lstStyle/>
        <a:p>
          <a:endParaRPr lang="en-US"/>
        </a:p>
      </dgm:t>
    </dgm:pt>
    <dgm:pt modelId="{D573C2AA-158D-4763-93ED-D48C21D5CD91}">
      <dgm:prSet/>
      <dgm:spPr/>
      <dgm:t>
        <a:bodyPr/>
        <a:lstStyle/>
        <a:p>
          <a:pPr rtl="0"/>
          <a:r>
            <a:rPr lang="en-US"/>
            <a:t>Event</a:t>
          </a:r>
          <a:r>
            <a:rPr lang="en-US">
              <a:latin typeface="Aptos Display" panose="020F0302020204030204"/>
            </a:rPr>
            <a:t> </a:t>
          </a:r>
          <a:endParaRPr lang="en-US"/>
        </a:p>
      </dgm:t>
    </dgm:pt>
    <dgm:pt modelId="{DB6BEE40-08C4-496A-8ACE-489F1D25C346}" type="parTrans" cxnId="{D2D42E3B-FDA8-4383-AB04-7EDEE29BD497}">
      <dgm:prSet/>
      <dgm:spPr/>
      <dgm:t>
        <a:bodyPr/>
        <a:lstStyle/>
        <a:p>
          <a:endParaRPr lang="en-US"/>
        </a:p>
      </dgm:t>
    </dgm:pt>
    <dgm:pt modelId="{1D1CCEC4-3E70-4DAD-B832-9B30CD549B65}" type="sibTrans" cxnId="{D2D42E3B-FDA8-4383-AB04-7EDEE29BD497}">
      <dgm:prSet/>
      <dgm:spPr/>
      <dgm:t>
        <a:bodyPr/>
        <a:lstStyle/>
        <a:p>
          <a:endParaRPr lang="en-US"/>
        </a:p>
      </dgm:t>
    </dgm:pt>
    <dgm:pt modelId="{EB8F76C7-A644-467C-B4E4-29531210F83D}">
      <dgm:prSet/>
      <dgm:spPr/>
      <dgm:t>
        <a:bodyPr/>
        <a:lstStyle/>
        <a:p>
          <a:r>
            <a:rPr lang="en-US"/>
            <a:t>4768 TGT request</a:t>
          </a:r>
        </a:p>
      </dgm:t>
    </dgm:pt>
    <dgm:pt modelId="{8997BA65-521B-4FBF-B214-407EACAEACC2}" type="parTrans" cxnId="{44CAA9E7-007B-4624-86E3-B4100C337F00}">
      <dgm:prSet/>
      <dgm:spPr/>
      <dgm:t>
        <a:bodyPr/>
        <a:lstStyle/>
        <a:p>
          <a:endParaRPr lang="en-US"/>
        </a:p>
      </dgm:t>
    </dgm:pt>
    <dgm:pt modelId="{8DD3F6CC-8C81-4CFD-83B3-186442F27D70}" type="sibTrans" cxnId="{44CAA9E7-007B-4624-86E3-B4100C337F00}">
      <dgm:prSet/>
      <dgm:spPr/>
      <dgm:t>
        <a:bodyPr/>
        <a:lstStyle/>
        <a:p>
          <a:endParaRPr lang="en-US"/>
        </a:p>
      </dgm:t>
    </dgm:pt>
    <dgm:pt modelId="{BC2FACD7-1220-42A7-843F-30B825ECAECF}">
      <dgm:prSet/>
      <dgm:spPr/>
      <dgm:t>
        <a:bodyPr/>
        <a:lstStyle/>
        <a:p>
          <a:pPr rtl="0"/>
          <a:r>
            <a:rPr lang="en-US"/>
            <a:t>Event</a:t>
          </a:r>
          <a:r>
            <a:rPr lang="en-US">
              <a:latin typeface="Aptos Display" panose="020F0302020204030204"/>
            </a:rPr>
            <a:t> </a:t>
          </a:r>
          <a:endParaRPr lang="en-US"/>
        </a:p>
      </dgm:t>
    </dgm:pt>
    <dgm:pt modelId="{D2F7B971-5A25-449E-A957-CCDAB3B94285}" type="parTrans" cxnId="{AAE34F9E-7F33-4093-850D-0156BE552767}">
      <dgm:prSet/>
      <dgm:spPr/>
      <dgm:t>
        <a:bodyPr/>
        <a:lstStyle/>
        <a:p>
          <a:endParaRPr lang="en-US"/>
        </a:p>
      </dgm:t>
    </dgm:pt>
    <dgm:pt modelId="{673DF0DB-75FE-4369-8488-F6ABF79E7436}" type="sibTrans" cxnId="{AAE34F9E-7F33-4093-850D-0156BE552767}">
      <dgm:prSet/>
      <dgm:spPr/>
      <dgm:t>
        <a:bodyPr/>
        <a:lstStyle/>
        <a:p>
          <a:endParaRPr lang="en-US"/>
        </a:p>
      </dgm:t>
    </dgm:pt>
    <dgm:pt modelId="{990229B5-527A-4418-B445-2E91BE85358B}">
      <dgm:prSet/>
      <dgm:spPr/>
      <dgm:t>
        <a:bodyPr/>
        <a:lstStyle/>
        <a:p>
          <a:pPr rtl="0"/>
          <a:r>
            <a:rPr lang="en-US"/>
            <a:t>4769 TGS request</a:t>
          </a:r>
        </a:p>
      </dgm:t>
    </dgm:pt>
    <dgm:pt modelId="{0C57AFCF-57FA-45C1-A8C1-7806B1A8AD61}" type="parTrans" cxnId="{CA541CF5-FA9D-4096-B3DE-74EC6E062778}">
      <dgm:prSet/>
      <dgm:spPr/>
      <dgm:t>
        <a:bodyPr/>
        <a:lstStyle/>
        <a:p>
          <a:endParaRPr lang="en-US"/>
        </a:p>
      </dgm:t>
    </dgm:pt>
    <dgm:pt modelId="{DC65F8FA-9343-4C65-ACAA-ABC47ABBFD5D}" type="sibTrans" cxnId="{CA541CF5-FA9D-4096-B3DE-74EC6E062778}">
      <dgm:prSet/>
      <dgm:spPr/>
      <dgm:t>
        <a:bodyPr/>
        <a:lstStyle/>
        <a:p>
          <a:endParaRPr lang="en-US"/>
        </a:p>
      </dgm:t>
    </dgm:pt>
    <dgm:pt modelId="{2B202A60-E769-42A6-B02D-BEBC1240E3F6}" type="pres">
      <dgm:prSet presAssocID="{B5DB9D38-6F57-46AB-9C08-5AD23FAFD2B7}" presName="Name0" presStyleCnt="0">
        <dgm:presLayoutVars>
          <dgm:dir/>
          <dgm:animLvl val="lvl"/>
          <dgm:resizeHandles val="exact"/>
        </dgm:presLayoutVars>
      </dgm:prSet>
      <dgm:spPr/>
      <dgm:t>
        <a:bodyPr/>
        <a:lstStyle/>
        <a:p>
          <a:endParaRPr lang="en-US"/>
        </a:p>
      </dgm:t>
    </dgm:pt>
    <dgm:pt modelId="{B1398A9E-8241-453D-BC13-37406EB9C143}" type="pres">
      <dgm:prSet presAssocID="{6F1F82C9-E685-4090-A1FC-FA36AFFA4748}" presName="linNode" presStyleCnt="0"/>
      <dgm:spPr/>
    </dgm:pt>
    <dgm:pt modelId="{FA9A02AF-E886-4B8F-BB75-9EFAD93E703C}" type="pres">
      <dgm:prSet presAssocID="{6F1F82C9-E685-4090-A1FC-FA36AFFA4748}" presName="parentText" presStyleLbl="alignNode1" presStyleIdx="0" presStyleCnt="4">
        <dgm:presLayoutVars>
          <dgm:chMax val="1"/>
          <dgm:bulletEnabled/>
        </dgm:presLayoutVars>
      </dgm:prSet>
      <dgm:spPr/>
      <dgm:t>
        <a:bodyPr/>
        <a:lstStyle/>
        <a:p>
          <a:endParaRPr lang="en-US"/>
        </a:p>
      </dgm:t>
    </dgm:pt>
    <dgm:pt modelId="{054163C4-2B3D-484F-860F-C4C348C7AA1B}" type="pres">
      <dgm:prSet presAssocID="{6F1F82C9-E685-4090-A1FC-FA36AFFA4748}" presName="descendantText" presStyleLbl="alignAccFollowNode1" presStyleIdx="0" presStyleCnt="4">
        <dgm:presLayoutVars>
          <dgm:bulletEnabled/>
        </dgm:presLayoutVars>
      </dgm:prSet>
      <dgm:spPr/>
      <dgm:t>
        <a:bodyPr/>
        <a:lstStyle/>
        <a:p>
          <a:endParaRPr lang="en-US"/>
        </a:p>
      </dgm:t>
    </dgm:pt>
    <dgm:pt modelId="{10E382B5-D463-4C57-9A22-2AEEFE722FCC}" type="pres">
      <dgm:prSet presAssocID="{B804510D-2732-4363-9DF5-F8AA2A4C3F7B}" presName="sp" presStyleCnt="0"/>
      <dgm:spPr/>
    </dgm:pt>
    <dgm:pt modelId="{6BC08E1A-D43C-479B-B6D6-C2B576D7693C}" type="pres">
      <dgm:prSet presAssocID="{77DAA941-7749-42E8-9B2E-504BCF2F3C3B}" presName="linNode" presStyleCnt="0"/>
      <dgm:spPr/>
    </dgm:pt>
    <dgm:pt modelId="{BEFD01F0-BDB8-467A-98A0-4E229BCDC3CA}" type="pres">
      <dgm:prSet presAssocID="{77DAA941-7749-42E8-9B2E-504BCF2F3C3B}" presName="parentText" presStyleLbl="alignNode1" presStyleIdx="1" presStyleCnt="4">
        <dgm:presLayoutVars>
          <dgm:chMax val="1"/>
          <dgm:bulletEnabled/>
        </dgm:presLayoutVars>
      </dgm:prSet>
      <dgm:spPr/>
      <dgm:t>
        <a:bodyPr/>
        <a:lstStyle/>
        <a:p>
          <a:endParaRPr lang="en-US"/>
        </a:p>
      </dgm:t>
    </dgm:pt>
    <dgm:pt modelId="{2F9FE697-A5A8-4C3D-B9B8-8378E78AD4F5}" type="pres">
      <dgm:prSet presAssocID="{77DAA941-7749-42E8-9B2E-504BCF2F3C3B}" presName="descendantText" presStyleLbl="alignAccFollowNode1" presStyleIdx="1" presStyleCnt="4">
        <dgm:presLayoutVars>
          <dgm:bulletEnabled/>
        </dgm:presLayoutVars>
      </dgm:prSet>
      <dgm:spPr/>
      <dgm:t>
        <a:bodyPr/>
        <a:lstStyle/>
        <a:p>
          <a:endParaRPr lang="en-US"/>
        </a:p>
      </dgm:t>
    </dgm:pt>
    <dgm:pt modelId="{9D43444E-AB38-4B87-86BE-4851B4936729}" type="pres">
      <dgm:prSet presAssocID="{D1A826E0-C0CE-42CB-B7E2-A2CB58EE8C2F}" presName="sp" presStyleCnt="0"/>
      <dgm:spPr/>
    </dgm:pt>
    <dgm:pt modelId="{DF316764-2A9A-4FA6-9E74-90B9569D1535}" type="pres">
      <dgm:prSet presAssocID="{D573C2AA-158D-4763-93ED-D48C21D5CD91}" presName="linNode" presStyleCnt="0"/>
      <dgm:spPr/>
    </dgm:pt>
    <dgm:pt modelId="{424925D7-6D24-4AA2-A6A9-9431D8FA12EE}" type="pres">
      <dgm:prSet presAssocID="{D573C2AA-158D-4763-93ED-D48C21D5CD91}" presName="parentText" presStyleLbl="alignNode1" presStyleIdx="2" presStyleCnt="4">
        <dgm:presLayoutVars>
          <dgm:chMax val="1"/>
          <dgm:bulletEnabled/>
        </dgm:presLayoutVars>
      </dgm:prSet>
      <dgm:spPr/>
      <dgm:t>
        <a:bodyPr/>
        <a:lstStyle/>
        <a:p>
          <a:endParaRPr lang="en-US"/>
        </a:p>
      </dgm:t>
    </dgm:pt>
    <dgm:pt modelId="{B595D61D-4F5D-4533-A2EA-737D73467FFD}" type="pres">
      <dgm:prSet presAssocID="{D573C2AA-158D-4763-93ED-D48C21D5CD91}" presName="descendantText" presStyleLbl="alignAccFollowNode1" presStyleIdx="2" presStyleCnt="4">
        <dgm:presLayoutVars>
          <dgm:bulletEnabled/>
        </dgm:presLayoutVars>
      </dgm:prSet>
      <dgm:spPr/>
      <dgm:t>
        <a:bodyPr/>
        <a:lstStyle/>
        <a:p>
          <a:endParaRPr lang="en-US"/>
        </a:p>
      </dgm:t>
    </dgm:pt>
    <dgm:pt modelId="{E9821735-0083-4013-B3BF-A4CA83750A93}" type="pres">
      <dgm:prSet presAssocID="{1D1CCEC4-3E70-4DAD-B832-9B30CD549B65}" presName="sp" presStyleCnt="0"/>
      <dgm:spPr/>
    </dgm:pt>
    <dgm:pt modelId="{F0FEAD9D-7168-43FB-82BB-814C52D170A3}" type="pres">
      <dgm:prSet presAssocID="{BC2FACD7-1220-42A7-843F-30B825ECAECF}" presName="linNode" presStyleCnt="0"/>
      <dgm:spPr/>
    </dgm:pt>
    <dgm:pt modelId="{E35E22AC-FE1A-40EB-8811-E14B4D261212}" type="pres">
      <dgm:prSet presAssocID="{BC2FACD7-1220-42A7-843F-30B825ECAECF}" presName="parentText" presStyleLbl="alignNode1" presStyleIdx="3" presStyleCnt="4">
        <dgm:presLayoutVars>
          <dgm:chMax val="1"/>
          <dgm:bulletEnabled/>
        </dgm:presLayoutVars>
      </dgm:prSet>
      <dgm:spPr/>
      <dgm:t>
        <a:bodyPr/>
        <a:lstStyle/>
        <a:p>
          <a:endParaRPr lang="en-US"/>
        </a:p>
      </dgm:t>
    </dgm:pt>
    <dgm:pt modelId="{B452C40E-E8D1-4E10-8C67-355BED699E5D}" type="pres">
      <dgm:prSet presAssocID="{BC2FACD7-1220-42A7-843F-30B825ECAECF}" presName="descendantText" presStyleLbl="alignAccFollowNode1" presStyleIdx="3" presStyleCnt="4">
        <dgm:presLayoutVars>
          <dgm:bulletEnabled/>
        </dgm:presLayoutVars>
      </dgm:prSet>
      <dgm:spPr/>
      <dgm:t>
        <a:bodyPr/>
        <a:lstStyle/>
        <a:p>
          <a:endParaRPr lang="en-US"/>
        </a:p>
      </dgm:t>
    </dgm:pt>
  </dgm:ptLst>
  <dgm:cxnLst>
    <dgm:cxn modelId="{512100C6-CD91-491B-9062-F55939306D03}" type="presOf" srcId="{990229B5-527A-4418-B445-2E91BE85358B}" destId="{B452C40E-E8D1-4E10-8C67-355BED699E5D}" srcOrd="0" destOrd="0" presId="urn:microsoft.com/office/officeart/2016/7/layout/VerticalSolidActionList"/>
    <dgm:cxn modelId="{1C89DF24-F31B-4D5B-88DB-11834BDD7B46}" type="presOf" srcId="{77DAA941-7749-42E8-9B2E-504BCF2F3C3B}" destId="{BEFD01F0-BDB8-467A-98A0-4E229BCDC3CA}" srcOrd="0" destOrd="0" presId="urn:microsoft.com/office/officeart/2016/7/layout/VerticalSolidActionList"/>
    <dgm:cxn modelId="{44CAA9E7-007B-4624-86E3-B4100C337F00}" srcId="{D573C2AA-158D-4763-93ED-D48C21D5CD91}" destId="{EB8F76C7-A644-467C-B4E4-29531210F83D}" srcOrd="0" destOrd="0" parTransId="{8997BA65-521B-4FBF-B214-407EACAEACC2}" sibTransId="{8DD3F6CC-8C81-4CFD-83B3-186442F27D70}"/>
    <dgm:cxn modelId="{AAE34F9E-7F33-4093-850D-0156BE552767}" srcId="{B5DB9D38-6F57-46AB-9C08-5AD23FAFD2B7}" destId="{BC2FACD7-1220-42A7-843F-30B825ECAECF}" srcOrd="3" destOrd="0" parTransId="{D2F7B971-5A25-449E-A957-CCDAB3B94285}" sibTransId="{673DF0DB-75FE-4369-8488-F6ABF79E7436}"/>
    <dgm:cxn modelId="{0AA62E98-25C4-4D79-9318-63BEFCC40BF1}" type="presOf" srcId="{BC2FACD7-1220-42A7-843F-30B825ECAECF}" destId="{E35E22AC-FE1A-40EB-8811-E14B4D261212}" srcOrd="0" destOrd="0" presId="urn:microsoft.com/office/officeart/2016/7/layout/VerticalSolidActionList"/>
    <dgm:cxn modelId="{ADD1D1CF-94E6-4350-A83C-39F641A59089}" srcId="{B5DB9D38-6F57-46AB-9C08-5AD23FAFD2B7}" destId="{77DAA941-7749-42E8-9B2E-504BCF2F3C3B}" srcOrd="1" destOrd="0" parTransId="{3CD5FE32-7FE0-4C7B-BC31-F494105E7C1E}" sibTransId="{D1A826E0-C0CE-42CB-B7E2-A2CB58EE8C2F}"/>
    <dgm:cxn modelId="{4479DD76-5506-429B-BE86-24F07F1A3FF4}" type="presOf" srcId="{AB5A0708-BE85-43DD-A08C-C40A3E4C51CC}" destId="{054163C4-2B3D-484F-860F-C4C348C7AA1B}" srcOrd="0" destOrd="0" presId="urn:microsoft.com/office/officeart/2016/7/layout/VerticalSolidActionList"/>
    <dgm:cxn modelId="{064288DB-DE21-432F-B6F9-5002DCADCAB7}" type="presOf" srcId="{4F163AF9-C1F1-4815-A90F-AE6B724284E0}" destId="{2F9FE697-A5A8-4C3D-B9B8-8378E78AD4F5}" srcOrd="0" destOrd="0" presId="urn:microsoft.com/office/officeart/2016/7/layout/VerticalSolidActionList"/>
    <dgm:cxn modelId="{A77997A7-300B-41F6-8ED5-52AF069E39C3}" srcId="{77DAA941-7749-42E8-9B2E-504BCF2F3C3B}" destId="{4F163AF9-C1F1-4815-A90F-AE6B724284E0}" srcOrd="0" destOrd="0" parTransId="{CF4F3BF1-75FD-463E-AD69-16505AD24CC3}" sibTransId="{CC874897-184F-4C91-B467-40D8437F0F2C}"/>
    <dgm:cxn modelId="{2B75C90D-854C-43E7-A067-D190B7176374}" type="presOf" srcId="{B5DB9D38-6F57-46AB-9C08-5AD23FAFD2B7}" destId="{2B202A60-E769-42A6-B02D-BEBC1240E3F6}" srcOrd="0" destOrd="0" presId="urn:microsoft.com/office/officeart/2016/7/layout/VerticalSolidActionList"/>
    <dgm:cxn modelId="{ADD4CE02-3F2B-4719-8416-AA99D98A4ABD}" srcId="{6F1F82C9-E685-4090-A1FC-FA36AFFA4748}" destId="{AB5A0708-BE85-43DD-A08C-C40A3E4C51CC}" srcOrd="0" destOrd="0" parTransId="{8DB6544A-3F3B-4FA7-BBC6-C6F7BEEF8C81}" sibTransId="{3349FB60-9237-42F7-A90A-89539BCDDA96}"/>
    <dgm:cxn modelId="{1E5CD105-5DF3-4D0B-A5C3-5E68768C4FD9}" type="presOf" srcId="{D573C2AA-158D-4763-93ED-D48C21D5CD91}" destId="{424925D7-6D24-4AA2-A6A9-9431D8FA12EE}" srcOrd="0" destOrd="0" presId="urn:microsoft.com/office/officeart/2016/7/layout/VerticalSolidActionList"/>
    <dgm:cxn modelId="{5588ABA1-B54B-404E-AD5E-66CDA0528D42}" srcId="{B5DB9D38-6F57-46AB-9C08-5AD23FAFD2B7}" destId="{6F1F82C9-E685-4090-A1FC-FA36AFFA4748}" srcOrd="0" destOrd="0" parTransId="{8CB4DA2C-F17D-4F1E-9642-87BB2E13A555}" sibTransId="{B804510D-2732-4363-9DF5-F8AA2A4C3F7B}"/>
    <dgm:cxn modelId="{CA541CF5-FA9D-4096-B3DE-74EC6E062778}" srcId="{BC2FACD7-1220-42A7-843F-30B825ECAECF}" destId="{990229B5-527A-4418-B445-2E91BE85358B}" srcOrd="0" destOrd="0" parTransId="{0C57AFCF-57FA-45C1-A8C1-7806B1A8AD61}" sibTransId="{DC65F8FA-9343-4C65-ACAA-ABC47ABBFD5D}"/>
    <dgm:cxn modelId="{D2D42E3B-FDA8-4383-AB04-7EDEE29BD497}" srcId="{B5DB9D38-6F57-46AB-9C08-5AD23FAFD2B7}" destId="{D573C2AA-158D-4763-93ED-D48C21D5CD91}" srcOrd="2" destOrd="0" parTransId="{DB6BEE40-08C4-496A-8ACE-489F1D25C346}" sibTransId="{1D1CCEC4-3E70-4DAD-B832-9B30CD549B65}"/>
    <dgm:cxn modelId="{7C1059A8-9E20-4D44-922D-1CB3532B0D07}" type="presOf" srcId="{EB8F76C7-A644-467C-B4E4-29531210F83D}" destId="{B595D61D-4F5D-4533-A2EA-737D73467FFD}" srcOrd="0" destOrd="0" presId="urn:microsoft.com/office/officeart/2016/7/layout/VerticalSolidActionList"/>
    <dgm:cxn modelId="{4F2A8495-10EF-4DB5-BE0C-A029B86115D6}" type="presOf" srcId="{6F1F82C9-E685-4090-A1FC-FA36AFFA4748}" destId="{FA9A02AF-E886-4B8F-BB75-9EFAD93E703C}" srcOrd="0" destOrd="0" presId="urn:microsoft.com/office/officeart/2016/7/layout/VerticalSolidActionList"/>
    <dgm:cxn modelId="{2C74FBBC-3928-4497-8447-CA65ADFFE960}" type="presParOf" srcId="{2B202A60-E769-42A6-B02D-BEBC1240E3F6}" destId="{B1398A9E-8241-453D-BC13-37406EB9C143}" srcOrd="0" destOrd="0" presId="urn:microsoft.com/office/officeart/2016/7/layout/VerticalSolidActionList"/>
    <dgm:cxn modelId="{666CF2A9-911A-46FC-9A71-144DED0730BB}" type="presParOf" srcId="{B1398A9E-8241-453D-BC13-37406EB9C143}" destId="{FA9A02AF-E886-4B8F-BB75-9EFAD93E703C}" srcOrd="0" destOrd="0" presId="urn:microsoft.com/office/officeart/2016/7/layout/VerticalSolidActionList"/>
    <dgm:cxn modelId="{ED11BC1D-9673-4997-9B7A-082B575ABCA8}" type="presParOf" srcId="{B1398A9E-8241-453D-BC13-37406EB9C143}" destId="{054163C4-2B3D-484F-860F-C4C348C7AA1B}" srcOrd="1" destOrd="0" presId="urn:microsoft.com/office/officeart/2016/7/layout/VerticalSolidActionList"/>
    <dgm:cxn modelId="{B8B45186-ADAB-4743-B589-6353E6456250}" type="presParOf" srcId="{2B202A60-E769-42A6-B02D-BEBC1240E3F6}" destId="{10E382B5-D463-4C57-9A22-2AEEFE722FCC}" srcOrd="1" destOrd="0" presId="urn:microsoft.com/office/officeart/2016/7/layout/VerticalSolidActionList"/>
    <dgm:cxn modelId="{6F7D2ACB-21F8-4486-BE62-E3DF97599574}" type="presParOf" srcId="{2B202A60-E769-42A6-B02D-BEBC1240E3F6}" destId="{6BC08E1A-D43C-479B-B6D6-C2B576D7693C}" srcOrd="2" destOrd="0" presId="urn:microsoft.com/office/officeart/2016/7/layout/VerticalSolidActionList"/>
    <dgm:cxn modelId="{F1F6EA77-77ED-4FED-9DAC-089E0BC0A2E5}" type="presParOf" srcId="{6BC08E1A-D43C-479B-B6D6-C2B576D7693C}" destId="{BEFD01F0-BDB8-467A-98A0-4E229BCDC3CA}" srcOrd="0" destOrd="0" presId="urn:microsoft.com/office/officeart/2016/7/layout/VerticalSolidActionList"/>
    <dgm:cxn modelId="{D5D5BB4E-E21F-4660-8712-1D8BE0ECDF25}" type="presParOf" srcId="{6BC08E1A-D43C-479B-B6D6-C2B576D7693C}" destId="{2F9FE697-A5A8-4C3D-B9B8-8378E78AD4F5}" srcOrd="1" destOrd="0" presId="urn:microsoft.com/office/officeart/2016/7/layout/VerticalSolidActionList"/>
    <dgm:cxn modelId="{AC220148-2E2A-4D75-9ACA-CE4F7091E340}" type="presParOf" srcId="{2B202A60-E769-42A6-B02D-BEBC1240E3F6}" destId="{9D43444E-AB38-4B87-86BE-4851B4936729}" srcOrd="3" destOrd="0" presId="urn:microsoft.com/office/officeart/2016/7/layout/VerticalSolidActionList"/>
    <dgm:cxn modelId="{F1EC3E24-8873-4474-A7BB-63204A451DAC}" type="presParOf" srcId="{2B202A60-E769-42A6-B02D-BEBC1240E3F6}" destId="{DF316764-2A9A-4FA6-9E74-90B9569D1535}" srcOrd="4" destOrd="0" presId="urn:microsoft.com/office/officeart/2016/7/layout/VerticalSolidActionList"/>
    <dgm:cxn modelId="{77351842-9504-41B5-9698-C1DDBAC27E47}" type="presParOf" srcId="{DF316764-2A9A-4FA6-9E74-90B9569D1535}" destId="{424925D7-6D24-4AA2-A6A9-9431D8FA12EE}" srcOrd="0" destOrd="0" presId="urn:microsoft.com/office/officeart/2016/7/layout/VerticalSolidActionList"/>
    <dgm:cxn modelId="{EABBCDC8-9BE8-46C1-932A-8F84A509DBDA}" type="presParOf" srcId="{DF316764-2A9A-4FA6-9E74-90B9569D1535}" destId="{B595D61D-4F5D-4533-A2EA-737D73467FFD}" srcOrd="1" destOrd="0" presId="urn:microsoft.com/office/officeart/2016/7/layout/VerticalSolidActionList"/>
    <dgm:cxn modelId="{84CE893E-5C6D-4B6F-8AFC-982120CD71BD}" type="presParOf" srcId="{2B202A60-E769-42A6-B02D-BEBC1240E3F6}" destId="{E9821735-0083-4013-B3BF-A4CA83750A93}" srcOrd="5" destOrd="0" presId="urn:microsoft.com/office/officeart/2016/7/layout/VerticalSolidActionList"/>
    <dgm:cxn modelId="{EAFC81E7-4CFF-4693-99F7-1F01D6024A3C}" type="presParOf" srcId="{2B202A60-E769-42A6-B02D-BEBC1240E3F6}" destId="{F0FEAD9D-7168-43FB-82BB-814C52D170A3}" srcOrd="6" destOrd="0" presId="urn:microsoft.com/office/officeart/2016/7/layout/VerticalSolidActionList"/>
    <dgm:cxn modelId="{4A9234BD-10A2-424D-ACC5-A28EEFAAB279}" type="presParOf" srcId="{F0FEAD9D-7168-43FB-82BB-814C52D170A3}" destId="{E35E22AC-FE1A-40EB-8811-E14B4D261212}" srcOrd="0" destOrd="0" presId="urn:microsoft.com/office/officeart/2016/7/layout/VerticalSolidActionList"/>
    <dgm:cxn modelId="{413C92F7-CACF-4F60-8915-48B0A4BCA06D}" type="presParOf" srcId="{F0FEAD9D-7168-43FB-82BB-814C52D170A3}" destId="{B452C40E-E8D1-4E10-8C67-355BED699E5D}"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4163C4-2B3D-484F-860F-C4C348C7AA1B}">
      <dsp:nvSpPr>
        <dsp:cNvPr id="0" name=""/>
        <dsp:cNvSpPr/>
      </dsp:nvSpPr>
      <dsp:spPr>
        <a:xfrm>
          <a:off x="2103120" y="2007"/>
          <a:ext cx="8412480" cy="1040029"/>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264167" rIns="163225" bIns="264167" numCol="1" spcCol="1270" anchor="ctr" anchorCtr="0">
          <a:noAutofit/>
        </a:bodyPr>
        <a:lstStyle/>
        <a:p>
          <a:pPr lvl="0" algn="l" defTabSz="1066800">
            <a:lnSpc>
              <a:spcPct val="90000"/>
            </a:lnSpc>
            <a:spcBef>
              <a:spcPct val="0"/>
            </a:spcBef>
            <a:spcAft>
              <a:spcPct val="35000"/>
            </a:spcAft>
          </a:pPr>
          <a:r>
            <a:rPr lang="en-US" sz="2400" kern="1200">
              <a:latin typeface="Aptos Display" panose="020F0302020204030204"/>
            </a:rPr>
            <a:t>4624</a:t>
          </a:r>
          <a:r>
            <a:rPr lang="en-US" sz="2400" kern="1200"/>
            <a:t> Logon</a:t>
          </a:r>
        </a:p>
      </dsp:txBody>
      <dsp:txXfrm>
        <a:off x="2103120" y="2007"/>
        <a:ext cx="8412480" cy="1040029"/>
      </dsp:txXfrm>
    </dsp:sp>
    <dsp:sp modelId="{FA9A02AF-E886-4B8F-BB75-9EFAD93E703C}">
      <dsp:nvSpPr>
        <dsp:cNvPr id="0" name=""/>
        <dsp:cNvSpPr/>
      </dsp:nvSpPr>
      <dsp:spPr>
        <a:xfrm>
          <a:off x="0" y="2007"/>
          <a:ext cx="2103120" cy="1040029"/>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102732" rIns="111290" bIns="102732" numCol="1" spcCol="1270" anchor="ctr" anchorCtr="0">
          <a:noAutofit/>
        </a:bodyPr>
        <a:lstStyle/>
        <a:p>
          <a:pPr lvl="0" algn="ctr" defTabSz="1244600" rtl="0">
            <a:lnSpc>
              <a:spcPct val="90000"/>
            </a:lnSpc>
            <a:spcBef>
              <a:spcPct val="0"/>
            </a:spcBef>
            <a:spcAft>
              <a:spcPct val="35000"/>
            </a:spcAft>
          </a:pPr>
          <a:r>
            <a:rPr lang="en-US" sz="2800" kern="1200"/>
            <a:t>Event</a:t>
          </a:r>
          <a:r>
            <a:rPr lang="en-US" sz="2800" kern="1200">
              <a:latin typeface="Aptos Display" panose="020F0302020204030204"/>
            </a:rPr>
            <a:t> </a:t>
          </a:r>
          <a:endParaRPr lang="en-US" sz="2800" kern="1200"/>
        </a:p>
      </dsp:txBody>
      <dsp:txXfrm>
        <a:off x="0" y="2007"/>
        <a:ext cx="2103120" cy="1040029"/>
      </dsp:txXfrm>
    </dsp:sp>
    <dsp:sp modelId="{2F9FE697-A5A8-4C3D-B9B8-8378E78AD4F5}">
      <dsp:nvSpPr>
        <dsp:cNvPr id="0" name=""/>
        <dsp:cNvSpPr/>
      </dsp:nvSpPr>
      <dsp:spPr>
        <a:xfrm>
          <a:off x="2103120" y="1104438"/>
          <a:ext cx="8412480" cy="1040029"/>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264167" rIns="163225" bIns="264167" numCol="1" spcCol="1270" anchor="ctr" anchorCtr="0">
          <a:noAutofit/>
        </a:bodyPr>
        <a:lstStyle/>
        <a:p>
          <a:pPr lvl="0" algn="l" defTabSz="1066800" rtl="0">
            <a:lnSpc>
              <a:spcPct val="90000"/>
            </a:lnSpc>
            <a:spcBef>
              <a:spcPct val="0"/>
            </a:spcBef>
            <a:spcAft>
              <a:spcPct val="35000"/>
            </a:spcAft>
          </a:pPr>
          <a:r>
            <a:rPr lang="en-US" sz="2400" kern="1200"/>
            <a:t>4672 Special </a:t>
          </a:r>
          <a:r>
            <a:rPr lang="en-US" sz="2400" kern="1200">
              <a:latin typeface="Aptos Display" panose="020F0302020204030204"/>
            </a:rPr>
            <a:t>Logon (HIGH PRIV ACCOUNTS)</a:t>
          </a:r>
          <a:endParaRPr lang="en-US" sz="2400" kern="1200"/>
        </a:p>
      </dsp:txBody>
      <dsp:txXfrm>
        <a:off x="2103120" y="1104438"/>
        <a:ext cx="8412480" cy="1040029"/>
      </dsp:txXfrm>
    </dsp:sp>
    <dsp:sp modelId="{BEFD01F0-BDB8-467A-98A0-4E229BCDC3CA}">
      <dsp:nvSpPr>
        <dsp:cNvPr id="0" name=""/>
        <dsp:cNvSpPr/>
      </dsp:nvSpPr>
      <dsp:spPr>
        <a:xfrm>
          <a:off x="0" y="1104438"/>
          <a:ext cx="2103120" cy="1040029"/>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102732" rIns="111290" bIns="102732" numCol="1" spcCol="1270" anchor="ctr" anchorCtr="0">
          <a:noAutofit/>
        </a:bodyPr>
        <a:lstStyle/>
        <a:p>
          <a:pPr lvl="0" algn="ctr" defTabSz="1244600" rtl="0">
            <a:lnSpc>
              <a:spcPct val="90000"/>
            </a:lnSpc>
            <a:spcBef>
              <a:spcPct val="0"/>
            </a:spcBef>
            <a:spcAft>
              <a:spcPct val="35000"/>
            </a:spcAft>
          </a:pPr>
          <a:r>
            <a:rPr lang="en-US" sz="2800" kern="1200"/>
            <a:t>Event</a:t>
          </a:r>
          <a:r>
            <a:rPr lang="en-US" sz="2800" kern="1200">
              <a:latin typeface="Aptos Display" panose="020F0302020204030204"/>
            </a:rPr>
            <a:t> </a:t>
          </a:r>
          <a:endParaRPr lang="en-US" sz="2800" kern="1200"/>
        </a:p>
      </dsp:txBody>
      <dsp:txXfrm>
        <a:off x="0" y="1104438"/>
        <a:ext cx="2103120" cy="1040029"/>
      </dsp:txXfrm>
    </dsp:sp>
    <dsp:sp modelId="{B595D61D-4F5D-4533-A2EA-737D73467FFD}">
      <dsp:nvSpPr>
        <dsp:cNvPr id="0" name=""/>
        <dsp:cNvSpPr/>
      </dsp:nvSpPr>
      <dsp:spPr>
        <a:xfrm>
          <a:off x="2103120" y="2206869"/>
          <a:ext cx="8412480" cy="1040029"/>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264167" rIns="163225" bIns="264167" numCol="1" spcCol="1270" anchor="ctr" anchorCtr="0">
          <a:noAutofit/>
        </a:bodyPr>
        <a:lstStyle/>
        <a:p>
          <a:pPr lvl="0" algn="l" defTabSz="1066800">
            <a:lnSpc>
              <a:spcPct val="90000"/>
            </a:lnSpc>
            <a:spcBef>
              <a:spcPct val="0"/>
            </a:spcBef>
            <a:spcAft>
              <a:spcPct val="35000"/>
            </a:spcAft>
          </a:pPr>
          <a:r>
            <a:rPr lang="en-US" sz="2400" kern="1200"/>
            <a:t>4768 TGT request</a:t>
          </a:r>
        </a:p>
      </dsp:txBody>
      <dsp:txXfrm>
        <a:off x="2103120" y="2206869"/>
        <a:ext cx="8412480" cy="1040029"/>
      </dsp:txXfrm>
    </dsp:sp>
    <dsp:sp modelId="{424925D7-6D24-4AA2-A6A9-9431D8FA12EE}">
      <dsp:nvSpPr>
        <dsp:cNvPr id="0" name=""/>
        <dsp:cNvSpPr/>
      </dsp:nvSpPr>
      <dsp:spPr>
        <a:xfrm>
          <a:off x="0" y="2206869"/>
          <a:ext cx="2103120" cy="1040029"/>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102732" rIns="111290" bIns="102732" numCol="1" spcCol="1270" anchor="ctr" anchorCtr="0">
          <a:noAutofit/>
        </a:bodyPr>
        <a:lstStyle/>
        <a:p>
          <a:pPr lvl="0" algn="ctr" defTabSz="1244600" rtl="0">
            <a:lnSpc>
              <a:spcPct val="90000"/>
            </a:lnSpc>
            <a:spcBef>
              <a:spcPct val="0"/>
            </a:spcBef>
            <a:spcAft>
              <a:spcPct val="35000"/>
            </a:spcAft>
          </a:pPr>
          <a:r>
            <a:rPr lang="en-US" sz="2800" kern="1200"/>
            <a:t>Event</a:t>
          </a:r>
          <a:r>
            <a:rPr lang="en-US" sz="2800" kern="1200">
              <a:latin typeface="Aptos Display" panose="020F0302020204030204"/>
            </a:rPr>
            <a:t> </a:t>
          </a:r>
          <a:endParaRPr lang="en-US" sz="2800" kern="1200"/>
        </a:p>
      </dsp:txBody>
      <dsp:txXfrm>
        <a:off x="0" y="2206869"/>
        <a:ext cx="2103120" cy="1040029"/>
      </dsp:txXfrm>
    </dsp:sp>
    <dsp:sp modelId="{B452C40E-E8D1-4E10-8C67-355BED699E5D}">
      <dsp:nvSpPr>
        <dsp:cNvPr id="0" name=""/>
        <dsp:cNvSpPr/>
      </dsp:nvSpPr>
      <dsp:spPr>
        <a:xfrm>
          <a:off x="2103120" y="3309300"/>
          <a:ext cx="8412480" cy="1040029"/>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264167" rIns="163225" bIns="264167" numCol="1" spcCol="1270" anchor="ctr" anchorCtr="0">
          <a:noAutofit/>
        </a:bodyPr>
        <a:lstStyle/>
        <a:p>
          <a:pPr lvl="0" algn="l" defTabSz="1066800" rtl="0">
            <a:lnSpc>
              <a:spcPct val="90000"/>
            </a:lnSpc>
            <a:spcBef>
              <a:spcPct val="0"/>
            </a:spcBef>
            <a:spcAft>
              <a:spcPct val="35000"/>
            </a:spcAft>
          </a:pPr>
          <a:r>
            <a:rPr lang="en-US" sz="2400" kern="1200"/>
            <a:t>4769 TGS request</a:t>
          </a:r>
        </a:p>
      </dsp:txBody>
      <dsp:txXfrm>
        <a:off x="2103120" y="3309300"/>
        <a:ext cx="8412480" cy="1040029"/>
      </dsp:txXfrm>
    </dsp:sp>
    <dsp:sp modelId="{E35E22AC-FE1A-40EB-8811-E14B4D261212}">
      <dsp:nvSpPr>
        <dsp:cNvPr id="0" name=""/>
        <dsp:cNvSpPr/>
      </dsp:nvSpPr>
      <dsp:spPr>
        <a:xfrm>
          <a:off x="0" y="3309300"/>
          <a:ext cx="2103120" cy="1040029"/>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102732" rIns="111290" bIns="102732" numCol="1" spcCol="1270" anchor="ctr" anchorCtr="0">
          <a:noAutofit/>
        </a:bodyPr>
        <a:lstStyle/>
        <a:p>
          <a:pPr lvl="0" algn="ctr" defTabSz="1244600" rtl="0">
            <a:lnSpc>
              <a:spcPct val="90000"/>
            </a:lnSpc>
            <a:spcBef>
              <a:spcPct val="0"/>
            </a:spcBef>
            <a:spcAft>
              <a:spcPct val="35000"/>
            </a:spcAft>
          </a:pPr>
          <a:r>
            <a:rPr lang="en-US" sz="2800" kern="1200"/>
            <a:t>Event</a:t>
          </a:r>
          <a:r>
            <a:rPr lang="en-US" sz="2800" kern="1200">
              <a:latin typeface="Aptos Display" panose="020F0302020204030204"/>
            </a:rPr>
            <a:t> </a:t>
          </a:r>
          <a:endParaRPr lang="en-US" sz="2800" kern="1200"/>
        </a:p>
      </dsp:txBody>
      <dsp:txXfrm>
        <a:off x="0" y="3309300"/>
        <a:ext cx="2103120" cy="1040029"/>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EC2EB5-0A60-4B59-9435-6500DCAEA962}" type="datetimeFigureOut">
              <a:t>5/18/2024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9DD803-DD4F-485A-BC6F-D641DC28B02C}" type="slidenum">
              <a:t>‹#›</a:t>
            </a:fld>
            <a:endParaRPr lang="en-US"/>
          </a:p>
        </p:txBody>
      </p:sp>
    </p:spTree>
    <p:extLst>
      <p:ext uri="{BB962C8B-B14F-4D97-AF65-F5344CB8AC3E}">
        <p14:creationId xmlns:p14="http://schemas.microsoft.com/office/powerpoint/2010/main" val="3272552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Important to not here that the KDC has two services running on it. The </a:t>
            </a:r>
            <a:r>
              <a:rPr lang="en-US"/>
              <a:t>Authentication Service and the Ticket Granting Server. The Authentication Service is responsible for verifying the client is who they say they are by challenging them to produce their secret key. The Ticket Granting Server is responsible for finding the service that the verified client wants to use. </a:t>
            </a:r>
          </a:p>
          <a:p>
            <a:endParaRPr lang="en-US">
              <a:ea typeface="Calibri" panose="020F0502020204030204"/>
              <a:cs typeface="Calibri" panose="020F0502020204030204"/>
            </a:endParaRPr>
          </a:p>
          <a:p>
            <a:r>
              <a:rPr lang="en-US">
                <a:ea typeface="Calibri" panose="020F0502020204030204"/>
                <a:cs typeface="Calibri" panose="020F0502020204030204"/>
              </a:rPr>
              <a:t>The Application Sever is the thing we want to use and its job is to check its security settings to see if the client has permission to use its services. </a:t>
            </a:r>
          </a:p>
        </p:txBody>
      </p:sp>
      <p:sp>
        <p:nvSpPr>
          <p:cNvPr id="4" name="Slide Number Placeholder 3"/>
          <p:cNvSpPr>
            <a:spLocks noGrp="1"/>
          </p:cNvSpPr>
          <p:nvPr>
            <p:ph type="sldNum" sz="quarter" idx="5"/>
          </p:nvPr>
        </p:nvSpPr>
        <p:spPr/>
        <p:txBody>
          <a:bodyPr/>
          <a:lstStyle/>
          <a:p>
            <a:fld id="{889DD803-DD4F-485A-BC6F-D641DC28B02C}" type="slidenum">
              <a:rPr lang="en-US"/>
              <a:t>4</a:t>
            </a:fld>
            <a:endParaRPr lang="en-US"/>
          </a:p>
        </p:txBody>
      </p:sp>
    </p:spTree>
    <p:extLst>
      <p:ext uri="{BB962C8B-B14F-4D97-AF65-F5344CB8AC3E}">
        <p14:creationId xmlns:p14="http://schemas.microsoft.com/office/powerpoint/2010/main" val="550316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AP_REQ is essentially going to forward the TGS ticket to the server hosting the service and the </a:t>
            </a:r>
            <a:r>
              <a:rPr lang="en-US" err="1">
                <a:ea typeface="Calibri"/>
                <a:cs typeface="Calibri"/>
              </a:rPr>
              <a:t>serice</a:t>
            </a:r>
            <a:r>
              <a:rPr lang="en-US">
                <a:ea typeface="Calibri"/>
                <a:cs typeface="Calibri"/>
              </a:rPr>
              <a:t> will check its permission and determine if the client can use its resources. I'll be skipping the AP_REP diagram breakdown. </a:t>
            </a:r>
          </a:p>
        </p:txBody>
      </p:sp>
      <p:sp>
        <p:nvSpPr>
          <p:cNvPr id="4" name="Slide Number Placeholder 3"/>
          <p:cNvSpPr>
            <a:spLocks noGrp="1"/>
          </p:cNvSpPr>
          <p:nvPr>
            <p:ph type="sldNum" sz="quarter" idx="5"/>
          </p:nvPr>
        </p:nvSpPr>
        <p:spPr/>
        <p:txBody>
          <a:bodyPr/>
          <a:lstStyle/>
          <a:p>
            <a:fld id="{889DD803-DD4F-485A-BC6F-D641DC28B02C}" type="slidenum">
              <a:rPr lang="en-US"/>
              <a:t>18</a:t>
            </a:fld>
            <a:endParaRPr lang="en-US"/>
          </a:p>
        </p:txBody>
      </p:sp>
    </p:spTree>
    <p:extLst>
      <p:ext uri="{BB962C8B-B14F-4D97-AF65-F5344CB8AC3E}">
        <p14:creationId xmlns:p14="http://schemas.microsoft.com/office/powerpoint/2010/main" val="3316855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AS-REQ is useful for user enumeration and bruteforcing, </a:t>
            </a:r>
            <a:r>
              <a:rPr lang="en-US">
                <a:cs typeface="+mn-lt"/>
              </a:rPr>
              <a:t/>
            </a:r>
            <a:br>
              <a:rPr lang="en-US">
                <a:cs typeface="+mn-lt"/>
              </a:rPr>
            </a:br>
            <a:r>
              <a:rPr lang="en-US"/>
              <a:t>AS-REP Roasting is an attack against Kerberos for user accounts that do not require pre authentication. </a:t>
            </a:r>
          </a:p>
          <a:p>
            <a:r>
              <a:rPr lang="en-US" err="1">
                <a:ea typeface="Calibri"/>
                <a:cs typeface="Calibri"/>
              </a:rPr>
              <a:t>Kerberoasting</a:t>
            </a:r>
            <a:r>
              <a:rPr lang="en-US">
                <a:ea typeface="Calibri"/>
                <a:cs typeface="Calibri"/>
              </a:rPr>
              <a:t> is an attack on the TGS part of the process. </a:t>
            </a:r>
          </a:p>
        </p:txBody>
      </p:sp>
      <p:sp>
        <p:nvSpPr>
          <p:cNvPr id="4" name="Slide Number Placeholder 3"/>
          <p:cNvSpPr>
            <a:spLocks noGrp="1"/>
          </p:cNvSpPr>
          <p:nvPr>
            <p:ph type="sldNum" sz="quarter" idx="5"/>
          </p:nvPr>
        </p:nvSpPr>
        <p:spPr/>
        <p:txBody>
          <a:bodyPr/>
          <a:lstStyle/>
          <a:p>
            <a:fld id="{889DD803-DD4F-485A-BC6F-D641DC28B02C}" type="slidenum">
              <a:rPr lang="en-US"/>
              <a:t>19</a:t>
            </a:fld>
            <a:endParaRPr lang="en-US"/>
          </a:p>
        </p:txBody>
      </p:sp>
    </p:spTree>
    <p:extLst>
      <p:ext uri="{BB962C8B-B14F-4D97-AF65-F5344CB8AC3E}">
        <p14:creationId xmlns:p14="http://schemas.microsoft.com/office/powerpoint/2010/main" val="2808871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Leaves some useful logs on the Domain contoller</a:t>
            </a:r>
            <a:endParaRPr lang="en-US"/>
          </a:p>
          <a:p>
            <a:endParaRPr lang="en-US">
              <a:ea typeface="Calibri"/>
              <a:cs typeface="Calibri"/>
            </a:endParaRPr>
          </a:p>
          <a:p>
            <a:r>
              <a:rPr lang="en-US">
                <a:ea typeface="Calibri"/>
                <a:cs typeface="Calibri"/>
              </a:rPr>
              <a:t>Attack </a:t>
            </a:r>
            <a:r>
              <a:rPr lang="en-US" err="1">
                <a:ea typeface="Calibri"/>
                <a:cs typeface="Calibri"/>
              </a:rPr>
              <a:t>requirments</a:t>
            </a:r>
            <a:r>
              <a:rPr lang="en-US">
                <a:ea typeface="Calibri"/>
                <a:cs typeface="Calibri"/>
              </a:rPr>
              <a:t>:</a:t>
            </a:r>
            <a:endParaRPr lang="en-US"/>
          </a:p>
          <a:p>
            <a:r>
              <a:rPr lang="en-US"/>
              <a:t>Fully qualified domain name (FQDN) of the domain.</a:t>
            </a:r>
            <a:endParaRPr lang="en-US">
              <a:ea typeface="Calibri" panose="020F0502020204030204"/>
              <a:cs typeface="Calibri" panose="020F0502020204030204"/>
            </a:endParaRPr>
          </a:p>
          <a:p>
            <a:r>
              <a:rPr lang="en-US"/>
              <a:t>Security identifier (SID) of the domain.</a:t>
            </a:r>
            <a:endParaRPr lang="en-US">
              <a:ea typeface="Calibri"/>
              <a:cs typeface="Calibri"/>
            </a:endParaRPr>
          </a:p>
          <a:p>
            <a:r>
              <a:rPr lang="en-US"/>
              <a:t>KRBTGT password hash. &lt;======= Hardest part</a:t>
            </a:r>
            <a:endParaRPr lang="en-US">
              <a:ea typeface="Calibri" panose="020F0502020204030204"/>
              <a:cs typeface="Calibri" panose="020F0502020204030204"/>
            </a:endParaRPr>
          </a:p>
          <a:p>
            <a:r>
              <a:rPr lang="en-US"/>
              <a:t>Username of the account they want to impersonate</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889DD803-DD4F-485A-BC6F-D641DC28B02C}" type="slidenum">
              <a:rPr lang="en-US"/>
              <a:t>20</a:t>
            </a:fld>
            <a:endParaRPr lang="en-US"/>
          </a:p>
        </p:txBody>
      </p:sp>
    </p:spTree>
    <p:extLst>
      <p:ext uri="{BB962C8B-B14F-4D97-AF65-F5344CB8AC3E}">
        <p14:creationId xmlns:p14="http://schemas.microsoft.com/office/powerpoint/2010/main" val="2914588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Domain </a:t>
            </a:r>
            <a:r>
              <a:rPr lang="en-US" err="1">
                <a:ea typeface="Calibri"/>
                <a:cs typeface="Calibri"/>
              </a:rPr>
              <a:t>controler</a:t>
            </a:r>
            <a:r>
              <a:rPr lang="en-US">
                <a:ea typeface="Calibri"/>
                <a:cs typeface="Calibri"/>
              </a:rPr>
              <a:t> will have high TGS logs</a:t>
            </a:r>
          </a:p>
          <a:p>
            <a:r>
              <a:rPr lang="en-US">
                <a:ea typeface="Calibri"/>
                <a:cs typeface="Calibri"/>
              </a:rPr>
              <a:t>Attack requirements: </a:t>
            </a:r>
            <a:r>
              <a:rPr lang="en-US"/>
              <a:t>A valid set of credentials for a domain account (because you need a valid TGT)</a:t>
            </a:r>
            <a:endParaRPr lang="en-US">
              <a:ea typeface="Calibri"/>
              <a:cs typeface="Calibri"/>
            </a:endParaRPr>
          </a:p>
        </p:txBody>
      </p:sp>
      <p:sp>
        <p:nvSpPr>
          <p:cNvPr id="4" name="Slide Number Placeholder 3"/>
          <p:cNvSpPr>
            <a:spLocks noGrp="1"/>
          </p:cNvSpPr>
          <p:nvPr>
            <p:ph type="sldNum" sz="quarter" idx="5"/>
          </p:nvPr>
        </p:nvSpPr>
        <p:spPr/>
        <p:txBody>
          <a:bodyPr/>
          <a:lstStyle/>
          <a:p>
            <a:fld id="{889DD803-DD4F-485A-BC6F-D641DC28B02C}" type="slidenum">
              <a:rPr lang="en-US"/>
              <a:t>21</a:t>
            </a:fld>
            <a:endParaRPr lang="en-US"/>
          </a:p>
        </p:txBody>
      </p:sp>
    </p:spTree>
    <p:extLst>
      <p:ext uri="{BB962C8B-B14F-4D97-AF65-F5344CB8AC3E}">
        <p14:creationId xmlns:p14="http://schemas.microsoft.com/office/powerpoint/2010/main" val="1819460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You are able to skip talking to the AS and the TGS because you already have the </a:t>
            </a:r>
            <a:r>
              <a:rPr lang="en-US" err="1">
                <a:ea typeface="Calibri"/>
                <a:cs typeface="Calibri"/>
              </a:rPr>
              <a:t>krbtgt</a:t>
            </a:r>
            <a:r>
              <a:rPr lang="en-US">
                <a:ea typeface="Calibri"/>
                <a:cs typeface="Calibri"/>
              </a:rPr>
              <a:t> secret key and any service secret key you want to impersonate.</a:t>
            </a:r>
          </a:p>
          <a:p>
            <a:r>
              <a:rPr lang="en-US">
                <a:ea typeface="Calibri"/>
                <a:cs typeface="Calibri"/>
              </a:rPr>
              <a:t>Useful for attackers because it is harder to detect from a logging perspective.</a:t>
            </a:r>
          </a:p>
        </p:txBody>
      </p:sp>
      <p:sp>
        <p:nvSpPr>
          <p:cNvPr id="4" name="Slide Number Placeholder 3"/>
          <p:cNvSpPr>
            <a:spLocks noGrp="1"/>
          </p:cNvSpPr>
          <p:nvPr>
            <p:ph type="sldNum" sz="quarter" idx="5"/>
          </p:nvPr>
        </p:nvSpPr>
        <p:spPr/>
        <p:txBody>
          <a:bodyPr/>
          <a:lstStyle/>
          <a:p>
            <a:fld id="{889DD803-DD4F-485A-BC6F-D641DC28B02C}" type="slidenum">
              <a:rPr lang="en-US"/>
              <a:t>22</a:t>
            </a:fld>
            <a:endParaRPr lang="en-US"/>
          </a:p>
        </p:txBody>
      </p:sp>
    </p:spTree>
    <p:extLst>
      <p:ext uri="{BB962C8B-B14F-4D97-AF65-F5344CB8AC3E}">
        <p14:creationId xmlns:p14="http://schemas.microsoft.com/office/powerpoint/2010/main" val="1249792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 bundled these two detections into one script because we ran out of time.</a:t>
            </a:r>
          </a:p>
        </p:txBody>
      </p:sp>
      <p:sp>
        <p:nvSpPr>
          <p:cNvPr id="4" name="Slide Number Placeholder 3"/>
          <p:cNvSpPr>
            <a:spLocks noGrp="1"/>
          </p:cNvSpPr>
          <p:nvPr>
            <p:ph type="sldNum" sz="quarter" idx="5"/>
          </p:nvPr>
        </p:nvSpPr>
        <p:spPr/>
        <p:txBody>
          <a:bodyPr/>
          <a:lstStyle/>
          <a:p>
            <a:fld id="{889DD803-DD4F-485A-BC6F-D641DC28B02C}" type="slidenum">
              <a:rPr lang="en-US"/>
              <a:t>26</a:t>
            </a:fld>
            <a:endParaRPr lang="en-US"/>
          </a:p>
        </p:txBody>
      </p:sp>
    </p:spTree>
    <p:extLst>
      <p:ext uri="{BB962C8B-B14F-4D97-AF65-F5344CB8AC3E}">
        <p14:creationId xmlns:p14="http://schemas.microsoft.com/office/powerpoint/2010/main" val="1341481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889DD803-DD4F-485A-BC6F-D641DC28B02C}" type="slidenum">
              <a:rPr lang="en-US"/>
              <a:t>29</a:t>
            </a:fld>
            <a:endParaRPr lang="en-US"/>
          </a:p>
        </p:txBody>
      </p:sp>
    </p:spTree>
    <p:extLst>
      <p:ext uri="{BB962C8B-B14F-4D97-AF65-F5344CB8AC3E}">
        <p14:creationId xmlns:p14="http://schemas.microsoft.com/office/powerpoint/2010/main" val="2272395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Was not able to write a detection for Chads lateral movement </a:t>
            </a:r>
          </a:p>
        </p:txBody>
      </p:sp>
      <p:sp>
        <p:nvSpPr>
          <p:cNvPr id="4" name="Slide Number Placeholder 3"/>
          <p:cNvSpPr>
            <a:spLocks noGrp="1"/>
          </p:cNvSpPr>
          <p:nvPr>
            <p:ph type="sldNum" sz="quarter" idx="5"/>
          </p:nvPr>
        </p:nvSpPr>
        <p:spPr/>
        <p:txBody>
          <a:bodyPr/>
          <a:lstStyle/>
          <a:p>
            <a:fld id="{889DD803-DD4F-485A-BC6F-D641DC28B02C}" type="slidenum">
              <a:rPr lang="en-US"/>
              <a:t>30</a:t>
            </a:fld>
            <a:endParaRPr lang="en-US"/>
          </a:p>
        </p:txBody>
      </p:sp>
    </p:spTree>
    <p:extLst>
      <p:ext uri="{BB962C8B-B14F-4D97-AF65-F5344CB8AC3E}">
        <p14:creationId xmlns:p14="http://schemas.microsoft.com/office/powerpoint/2010/main" val="2944128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KDC is basically your Domain Controller and it has a copy of everyone's keys. </a:t>
            </a:r>
          </a:p>
        </p:txBody>
      </p:sp>
      <p:sp>
        <p:nvSpPr>
          <p:cNvPr id="4" name="Slide Number Placeholder 3"/>
          <p:cNvSpPr>
            <a:spLocks noGrp="1"/>
          </p:cNvSpPr>
          <p:nvPr>
            <p:ph type="sldNum" sz="quarter" idx="5"/>
          </p:nvPr>
        </p:nvSpPr>
        <p:spPr/>
        <p:txBody>
          <a:bodyPr/>
          <a:lstStyle/>
          <a:p>
            <a:fld id="{889DD803-DD4F-485A-BC6F-D641DC28B02C}" type="slidenum">
              <a:rPr lang="en-US"/>
              <a:t>5</a:t>
            </a:fld>
            <a:endParaRPr lang="en-US"/>
          </a:p>
        </p:txBody>
      </p:sp>
    </p:spTree>
    <p:extLst>
      <p:ext uri="{BB962C8B-B14F-4D97-AF65-F5344CB8AC3E}">
        <p14:creationId xmlns:p14="http://schemas.microsoft.com/office/powerpoint/2010/main" val="2701705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When you look at a packet inspection, the first AS_REQ does not include a encrypted timestamp. AD is configured by default to required </a:t>
            </a:r>
            <a:r>
              <a:rPr lang="en-US" err="1">
                <a:ea typeface="Calibri"/>
                <a:cs typeface="Calibri"/>
              </a:rPr>
              <a:t>PreAuth</a:t>
            </a:r>
            <a:r>
              <a:rPr lang="en-US">
                <a:ea typeface="Calibri"/>
                <a:cs typeface="Calibri"/>
              </a:rPr>
              <a:t>, so the first two exchanges here are AS_REQ with no pre auth, a response from the DC </a:t>
            </a:r>
            <a:r>
              <a:rPr lang="en-US" err="1">
                <a:ea typeface="Calibri"/>
                <a:cs typeface="Calibri"/>
              </a:rPr>
              <a:t>ERR_Preauth_required</a:t>
            </a:r>
            <a:r>
              <a:rPr lang="en-US">
                <a:ea typeface="Calibri"/>
                <a:cs typeface="Calibri"/>
              </a:rPr>
              <a:t>, and then the client responds with </a:t>
            </a:r>
            <a:r>
              <a:rPr lang="en-US" err="1">
                <a:ea typeface="Calibri"/>
                <a:cs typeface="Calibri"/>
              </a:rPr>
              <a:t>PreAuth</a:t>
            </a:r>
            <a:r>
              <a:rPr lang="en-US">
                <a:ea typeface="Calibri"/>
                <a:cs typeface="Calibri"/>
              </a:rPr>
              <a:t> ( encrypting a timestamp with its password to proof that they are in control of the key)</a:t>
            </a:r>
          </a:p>
        </p:txBody>
      </p:sp>
      <p:sp>
        <p:nvSpPr>
          <p:cNvPr id="4" name="Slide Number Placeholder 3"/>
          <p:cNvSpPr>
            <a:spLocks noGrp="1"/>
          </p:cNvSpPr>
          <p:nvPr>
            <p:ph type="sldNum" sz="quarter" idx="5"/>
          </p:nvPr>
        </p:nvSpPr>
        <p:spPr/>
        <p:txBody>
          <a:bodyPr/>
          <a:lstStyle/>
          <a:p>
            <a:fld id="{889DD803-DD4F-485A-BC6F-D641DC28B02C}" type="slidenum">
              <a:rPr lang="en-US"/>
              <a:t>7</a:t>
            </a:fld>
            <a:endParaRPr lang="en-US"/>
          </a:p>
        </p:txBody>
      </p:sp>
    </p:spTree>
    <p:extLst>
      <p:ext uri="{BB962C8B-B14F-4D97-AF65-F5344CB8AC3E}">
        <p14:creationId xmlns:p14="http://schemas.microsoft.com/office/powerpoint/2010/main" val="1414676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Authentication Service creates a random session key. It puts a copy in its database and makes 2 duplicates. One for the client to decrypt and keep. The other, in a TGT, which will be sent to the second component in the KDC. This prevents an attacker from trying to create their own session keys and forwarding them to the KDC, in an attempt to impersonate the Client. As an attacker, I may never be able to guess that the key is yellow, and if I do try to forged my own session key and include it the, the </a:t>
            </a:r>
            <a:r>
              <a:rPr lang="en-US"/>
              <a:t>Authentication Service will open up my encrypted packet and it extract my forged session key. Then it will open up the TGT and extract the real session key and compare them. </a:t>
            </a:r>
            <a:endParaRPr lang="en-US">
              <a:ea typeface="Calibri"/>
              <a:cs typeface="Calibri"/>
            </a:endParaRPr>
          </a:p>
        </p:txBody>
      </p:sp>
      <p:sp>
        <p:nvSpPr>
          <p:cNvPr id="4" name="Slide Number Placeholder 3"/>
          <p:cNvSpPr>
            <a:spLocks noGrp="1"/>
          </p:cNvSpPr>
          <p:nvPr>
            <p:ph type="sldNum" sz="quarter" idx="5"/>
          </p:nvPr>
        </p:nvSpPr>
        <p:spPr/>
        <p:txBody>
          <a:bodyPr/>
          <a:lstStyle/>
          <a:p>
            <a:fld id="{889DD803-DD4F-485A-BC6F-D641DC28B02C}" type="slidenum">
              <a:rPr lang="en-US"/>
              <a:t>9</a:t>
            </a:fld>
            <a:endParaRPr lang="en-US"/>
          </a:p>
        </p:txBody>
      </p:sp>
    </p:spTree>
    <p:extLst>
      <p:ext uri="{BB962C8B-B14F-4D97-AF65-F5344CB8AC3E}">
        <p14:creationId xmlns:p14="http://schemas.microsoft.com/office/powerpoint/2010/main" val="2488665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 session key has been created. The KDC has the session key in its database and there are two copies out in the network. The client should have both, an unencrypted key and a TGT Ticket that has the second copy safely inside its encryption.</a:t>
            </a:r>
          </a:p>
        </p:txBody>
      </p:sp>
      <p:sp>
        <p:nvSpPr>
          <p:cNvPr id="4" name="Slide Number Placeholder 3"/>
          <p:cNvSpPr>
            <a:spLocks noGrp="1"/>
          </p:cNvSpPr>
          <p:nvPr>
            <p:ph type="sldNum" sz="quarter" idx="5"/>
          </p:nvPr>
        </p:nvSpPr>
        <p:spPr/>
        <p:txBody>
          <a:bodyPr/>
          <a:lstStyle/>
          <a:p>
            <a:fld id="{889DD803-DD4F-485A-BC6F-D641DC28B02C}" type="slidenum">
              <a:rPr lang="en-US"/>
              <a:t>10</a:t>
            </a:fld>
            <a:endParaRPr lang="en-US"/>
          </a:p>
        </p:txBody>
      </p:sp>
    </p:spTree>
    <p:extLst>
      <p:ext uri="{BB962C8B-B14F-4D97-AF65-F5344CB8AC3E}">
        <p14:creationId xmlns:p14="http://schemas.microsoft.com/office/powerpoint/2010/main" val="3902045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mn-lt"/>
              </a:rPr>
              <a:t>The TGS_REQ has three parts</a:t>
            </a:r>
          </a:p>
          <a:p>
            <a:pPr marL="228600" indent="-228600">
              <a:buAutoNum type="arabicPeriod"/>
            </a:pPr>
            <a:r>
              <a:rPr lang="en-US">
                <a:ea typeface="Calibri"/>
                <a:cs typeface="+mn-lt"/>
              </a:rPr>
              <a:t>Authenticator </a:t>
            </a:r>
          </a:p>
          <a:p>
            <a:pPr marL="228600" indent="-228600">
              <a:buAutoNum type="arabicPeriod"/>
            </a:pPr>
            <a:r>
              <a:rPr lang="en-US">
                <a:ea typeface="Calibri"/>
                <a:cs typeface="+mn-lt"/>
              </a:rPr>
              <a:t>TGT</a:t>
            </a:r>
          </a:p>
          <a:p>
            <a:pPr marL="228600" indent="-228600">
              <a:buAutoNum type="arabicPeriod"/>
            </a:pPr>
            <a:r>
              <a:rPr lang="en-US">
                <a:ea typeface="Calibri"/>
                <a:cs typeface="+mn-lt"/>
              </a:rPr>
              <a:t>Service we want to access</a:t>
            </a:r>
            <a:endParaRPr lang="en-US">
              <a:ea typeface="Calibri"/>
              <a:cs typeface="Calibri"/>
            </a:endParaRPr>
          </a:p>
          <a:p>
            <a:r>
              <a:rPr lang="en-US">
                <a:ea typeface="Calibri"/>
                <a:cs typeface="Calibri"/>
              </a:rPr>
              <a:t>The reason why we need to add an authenticator in this packet, is because the if we just depended on the TGT, then a packet sniffer could extract and replay it with the desired service and an attacker would get access, assuming the service allowed us in. </a:t>
            </a:r>
          </a:p>
          <a:p>
            <a:r>
              <a:rPr lang="en-US">
                <a:ea typeface="Calibri"/>
                <a:cs typeface="+mn-lt"/>
              </a:rPr>
              <a:t>So this is where we finally request the service we want.</a:t>
            </a:r>
            <a:br>
              <a:rPr lang="en-US">
                <a:ea typeface="Calibri"/>
                <a:cs typeface="+mn-lt"/>
              </a:rPr>
            </a:br>
            <a:r>
              <a:rPr lang="en-US">
                <a:ea typeface="Calibri"/>
                <a:cs typeface="+mn-lt"/>
              </a:rPr>
              <a:t/>
            </a:r>
            <a:br>
              <a:rPr lang="en-US">
                <a:ea typeface="Calibri"/>
                <a:cs typeface="+mn-lt"/>
              </a:rPr>
            </a:br>
            <a:endParaRPr lang="en-US">
              <a:ea typeface="Calibri"/>
              <a:cs typeface="Calibri"/>
            </a:endParaRPr>
          </a:p>
        </p:txBody>
      </p:sp>
      <p:sp>
        <p:nvSpPr>
          <p:cNvPr id="4" name="Slide Number Placeholder 3"/>
          <p:cNvSpPr>
            <a:spLocks noGrp="1"/>
          </p:cNvSpPr>
          <p:nvPr>
            <p:ph type="sldNum" sz="quarter" idx="5"/>
          </p:nvPr>
        </p:nvSpPr>
        <p:spPr/>
        <p:txBody>
          <a:bodyPr/>
          <a:lstStyle/>
          <a:p>
            <a:fld id="{889DD803-DD4F-485A-BC6F-D641DC28B02C}" type="slidenum">
              <a:rPr lang="en-US"/>
              <a:t>12</a:t>
            </a:fld>
            <a:endParaRPr lang="en-US"/>
          </a:p>
        </p:txBody>
      </p:sp>
    </p:spTree>
    <p:extLst>
      <p:ext uri="{BB962C8B-B14F-4D97-AF65-F5344CB8AC3E}">
        <p14:creationId xmlns:p14="http://schemas.microsoft.com/office/powerpoint/2010/main" val="1453593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So again, this is our first communication with the Ticket Granting Server, which is the second component of the KDC</a:t>
            </a:r>
          </a:p>
        </p:txBody>
      </p:sp>
      <p:sp>
        <p:nvSpPr>
          <p:cNvPr id="4" name="Slide Number Placeholder 3"/>
          <p:cNvSpPr>
            <a:spLocks noGrp="1"/>
          </p:cNvSpPr>
          <p:nvPr>
            <p:ph type="sldNum" sz="quarter" idx="5"/>
          </p:nvPr>
        </p:nvSpPr>
        <p:spPr/>
        <p:txBody>
          <a:bodyPr/>
          <a:lstStyle/>
          <a:p>
            <a:fld id="{889DD803-DD4F-485A-BC6F-D641DC28B02C}" type="slidenum">
              <a:rPr lang="en-US"/>
              <a:t>13</a:t>
            </a:fld>
            <a:endParaRPr lang="en-US"/>
          </a:p>
        </p:txBody>
      </p:sp>
    </p:spTree>
    <p:extLst>
      <p:ext uri="{BB962C8B-B14F-4D97-AF65-F5344CB8AC3E}">
        <p14:creationId xmlns:p14="http://schemas.microsoft.com/office/powerpoint/2010/main" val="92578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So we need a second session key to be create here. This session key is going to be used between the client and the server hosting the service.</a:t>
            </a:r>
          </a:p>
          <a:p>
            <a:endParaRPr lang="en-US">
              <a:ea typeface="Calibri"/>
              <a:cs typeface="Calibri"/>
            </a:endParaRPr>
          </a:p>
          <a:p>
            <a:r>
              <a:rPr lang="en-US">
                <a:ea typeface="Calibri"/>
                <a:cs typeface="Calibri"/>
              </a:rPr>
              <a:t>Because we need a reliable way to transport it, we are going to encrypt it with the session key used between the client and Authentication Server.</a:t>
            </a:r>
            <a:r>
              <a:rPr lang="en-US">
                <a:ea typeface="Calibri"/>
                <a:cs typeface="+mn-lt"/>
              </a:rPr>
              <a:t/>
            </a:r>
            <a:br>
              <a:rPr lang="en-US">
                <a:ea typeface="Calibri"/>
                <a:cs typeface="+mn-lt"/>
              </a:rPr>
            </a:br>
            <a:r>
              <a:rPr lang="en-US">
                <a:ea typeface="Calibri"/>
                <a:cs typeface="Calibri"/>
              </a:rPr>
              <a:t>The design decision to use the sesion key and not the client key is not something I have the answer to.</a:t>
            </a:r>
          </a:p>
        </p:txBody>
      </p:sp>
      <p:sp>
        <p:nvSpPr>
          <p:cNvPr id="4" name="Slide Number Placeholder 3"/>
          <p:cNvSpPr>
            <a:spLocks noGrp="1"/>
          </p:cNvSpPr>
          <p:nvPr>
            <p:ph type="sldNum" sz="quarter" idx="5"/>
          </p:nvPr>
        </p:nvSpPr>
        <p:spPr/>
        <p:txBody>
          <a:bodyPr/>
          <a:lstStyle/>
          <a:p>
            <a:fld id="{889DD803-DD4F-485A-BC6F-D641DC28B02C}" type="slidenum">
              <a:rPr lang="en-US"/>
              <a:t>14</a:t>
            </a:fld>
            <a:endParaRPr lang="en-US"/>
          </a:p>
        </p:txBody>
      </p:sp>
    </p:spTree>
    <p:extLst>
      <p:ext uri="{BB962C8B-B14F-4D97-AF65-F5344CB8AC3E}">
        <p14:creationId xmlns:p14="http://schemas.microsoft.com/office/powerpoint/2010/main" val="3395768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So now there are two sessions keys. And we also have two tickets that we cannot decrypt, the TGT and the TGS.</a:t>
            </a:r>
          </a:p>
        </p:txBody>
      </p:sp>
      <p:sp>
        <p:nvSpPr>
          <p:cNvPr id="4" name="Slide Number Placeholder 3"/>
          <p:cNvSpPr>
            <a:spLocks noGrp="1"/>
          </p:cNvSpPr>
          <p:nvPr>
            <p:ph type="sldNum" sz="quarter" idx="5"/>
          </p:nvPr>
        </p:nvSpPr>
        <p:spPr/>
        <p:txBody>
          <a:bodyPr/>
          <a:lstStyle/>
          <a:p>
            <a:fld id="{889DD803-DD4F-485A-BC6F-D641DC28B02C}" type="slidenum">
              <a:rPr lang="en-US"/>
              <a:t>16</a:t>
            </a:fld>
            <a:endParaRPr lang="en-US"/>
          </a:p>
        </p:txBody>
      </p:sp>
    </p:spTree>
    <p:extLst>
      <p:ext uri="{BB962C8B-B14F-4D97-AF65-F5344CB8AC3E}">
        <p14:creationId xmlns:p14="http://schemas.microsoft.com/office/powerpoint/2010/main" val="2713088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5/18/2024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linkedin.com/in/danilj94/" TargetMode="External"/><Relationship Id="rId2" Type="http://schemas.openxmlformats.org/officeDocument/2006/relationships/hyperlink" Target="https://www.linkedin.com/in/johannes-pangrest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2A397E7-BF60-45B2-84C7-B074B76C37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in armor holding a sword and two wolves&#10;&#10;Description automatically generated">
            <a:extLst>
              <a:ext uri="{FF2B5EF4-FFF2-40B4-BE49-F238E27FC236}">
                <a16:creationId xmlns:a16="http://schemas.microsoft.com/office/drawing/2014/main" id="{2DF40866-BBBF-7D78-4EA4-090FF81C5D57}"/>
              </a:ext>
            </a:extLst>
          </p:cNvPr>
          <p:cNvPicPr>
            <a:picLocks noChangeAspect="1"/>
          </p:cNvPicPr>
          <p:nvPr/>
        </p:nvPicPr>
        <p:blipFill rotWithShape="1">
          <a:blip r:embed="rId2">
            <a:alphaModFix/>
          </a:blip>
          <a:srcRect t="6640" r="-1" b="6638"/>
          <a:stretch/>
        </p:blipFill>
        <p:spPr>
          <a:xfrm>
            <a:off x="4283902" y="10"/>
            <a:ext cx="7908098" cy="6857992"/>
          </a:xfrm>
          <a:prstGeom prst="rect">
            <a:avLst/>
          </a:prstGeom>
        </p:spPr>
      </p:pic>
      <p:sp>
        <p:nvSpPr>
          <p:cNvPr id="37" name="Rectangle 36">
            <a:extLst>
              <a:ext uri="{FF2B5EF4-FFF2-40B4-BE49-F238E27FC236}">
                <a16:creationId xmlns:a16="http://schemas.microsoft.com/office/drawing/2014/main" id="{890DEF05-784E-4B61-89E4-04C4ECF4E5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28663" y="1115219"/>
            <a:ext cx="5505449" cy="2387600"/>
          </a:xfrm>
        </p:spPr>
        <p:txBody>
          <a:bodyPr>
            <a:normAutofit/>
          </a:bodyPr>
          <a:lstStyle/>
          <a:p>
            <a:pPr algn="l"/>
            <a:r>
              <a:rPr lang="en-US" sz="5000">
                <a:solidFill>
                  <a:schemeClr val="bg1"/>
                </a:solidFill>
              </a:rPr>
              <a:t>Defanging the Dog: Attacking Windows Kerberos</a:t>
            </a:r>
          </a:p>
        </p:txBody>
      </p:sp>
      <p:sp>
        <p:nvSpPr>
          <p:cNvPr id="3" name="Subtitle 2"/>
          <p:cNvSpPr>
            <a:spLocks noGrp="1"/>
          </p:cNvSpPr>
          <p:nvPr>
            <p:ph type="subTitle" idx="1"/>
          </p:nvPr>
        </p:nvSpPr>
        <p:spPr>
          <a:xfrm>
            <a:off x="728663" y="3902075"/>
            <a:ext cx="5505449" cy="1655762"/>
          </a:xfrm>
        </p:spPr>
        <p:txBody>
          <a:bodyPr vert="horz" lIns="91440" tIns="45720" rIns="91440" bIns="45720" rtlCol="0">
            <a:normAutofit/>
          </a:bodyPr>
          <a:lstStyle/>
          <a:p>
            <a:pPr algn="l"/>
            <a:r>
              <a:rPr lang="en-US" sz="2000">
                <a:solidFill>
                  <a:schemeClr val="bg1"/>
                </a:solidFill>
              </a:rPr>
              <a:t>Matthew Navarro</a:t>
            </a:r>
          </a:p>
        </p:txBody>
      </p:sp>
      <p:cxnSp>
        <p:nvCxnSpPr>
          <p:cNvPr id="35" name="Straight Connector 34">
            <a:extLst>
              <a:ext uri="{FF2B5EF4-FFF2-40B4-BE49-F238E27FC236}">
                <a16:creationId xmlns:a16="http://schemas.microsoft.com/office/drawing/2014/main" id="{C41BAEC7-F7B0-4224-8B18-8F74B7D87F0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AD10CE-CA5A-DEB2-EAB8-767CDBFAE63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100" kern="1200">
                <a:solidFill>
                  <a:srgbClr val="FFFFFF"/>
                </a:solidFill>
                <a:latin typeface="+mj-lt"/>
                <a:ea typeface="+mj-ea"/>
                <a:cs typeface="+mj-cs"/>
              </a:rPr>
              <a:t>Keys After Authentication Service Exchange</a:t>
            </a:r>
          </a:p>
        </p:txBody>
      </p:sp>
      <p:pic>
        <p:nvPicPr>
          <p:cNvPr id="3" name="Picture 2" descr="A diagram of different types of keys&#10;&#10;Description automatically generated">
            <a:extLst>
              <a:ext uri="{FF2B5EF4-FFF2-40B4-BE49-F238E27FC236}">
                <a16:creationId xmlns:a16="http://schemas.microsoft.com/office/drawing/2014/main" id="{71E4E1E6-9804-2D8E-C3CC-2DC97D04D428}"/>
              </a:ext>
            </a:extLst>
          </p:cNvPr>
          <p:cNvPicPr>
            <a:picLocks noChangeAspect="1"/>
          </p:cNvPicPr>
          <p:nvPr/>
        </p:nvPicPr>
        <p:blipFill>
          <a:blip r:embed="rId3"/>
          <a:stretch>
            <a:fillRect/>
          </a:stretch>
        </p:blipFill>
        <p:spPr>
          <a:xfrm>
            <a:off x="4777316" y="1080018"/>
            <a:ext cx="6780700" cy="4695634"/>
          </a:xfrm>
          <a:prstGeom prst="rect">
            <a:avLst/>
          </a:prstGeom>
        </p:spPr>
      </p:pic>
    </p:spTree>
    <p:extLst>
      <p:ext uri="{BB962C8B-B14F-4D97-AF65-F5344CB8AC3E}">
        <p14:creationId xmlns:p14="http://schemas.microsoft.com/office/powerpoint/2010/main" val="2288615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06EEB-73A9-A3D7-79CE-42AF9D92697F}"/>
              </a:ext>
            </a:extLst>
          </p:cNvPr>
          <p:cNvSpPr>
            <a:spLocks noGrp="1"/>
          </p:cNvSpPr>
          <p:nvPr>
            <p:ph type="title"/>
          </p:nvPr>
        </p:nvSpPr>
        <p:spPr/>
        <p:txBody>
          <a:bodyPr/>
          <a:lstStyle/>
          <a:p>
            <a:r>
              <a:rPr lang="en-US"/>
              <a:t>The Authentication Server drops out</a:t>
            </a:r>
          </a:p>
        </p:txBody>
      </p:sp>
      <p:sp>
        <p:nvSpPr>
          <p:cNvPr id="3" name="Content Placeholder 2">
            <a:extLst>
              <a:ext uri="{FF2B5EF4-FFF2-40B4-BE49-F238E27FC236}">
                <a16:creationId xmlns:a16="http://schemas.microsoft.com/office/drawing/2014/main" id="{A5A5F9E4-DA1A-CA0A-DB8C-ECBA1EDDA7BD}"/>
              </a:ext>
            </a:extLst>
          </p:cNvPr>
          <p:cNvSpPr>
            <a:spLocks noGrp="1"/>
          </p:cNvSpPr>
          <p:nvPr>
            <p:ph idx="1"/>
          </p:nvPr>
        </p:nvSpPr>
        <p:spPr/>
        <p:txBody>
          <a:bodyPr vert="horz" lIns="91440" tIns="45720" rIns="91440" bIns="45720" rtlCol="0" anchor="t">
            <a:normAutofit/>
          </a:bodyPr>
          <a:lstStyle/>
          <a:p>
            <a:r>
              <a:rPr lang="en-US"/>
              <a:t>Client has been authenticated as a user in the domain.</a:t>
            </a:r>
          </a:p>
          <a:p>
            <a:r>
              <a:rPr lang="en-US"/>
              <a:t>Client can now begin its request for services.</a:t>
            </a:r>
          </a:p>
          <a:p>
            <a:r>
              <a:rPr lang="en-US"/>
              <a:t>TGT will be recycled until it expires.</a:t>
            </a:r>
          </a:p>
        </p:txBody>
      </p:sp>
    </p:spTree>
    <p:extLst>
      <p:ext uri="{BB962C8B-B14F-4D97-AF65-F5344CB8AC3E}">
        <p14:creationId xmlns:p14="http://schemas.microsoft.com/office/powerpoint/2010/main" val="2013319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AD10CE-CA5A-DEB2-EAB8-767CDBFAE63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100" kern="1200">
                <a:solidFill>
                  <a:srgbClr val="FFFFFF"/>
                </a:solidFill>
                <a:latin typeface="+mj-lt"/>
                <a:ea typeface="+mj-ea"/>
                <a:cs typeface="+mj-cs"/>
              </a:rPr>
              <a:t>KRB_TGS_REQ</a:t>
            </a:r>
          </a:p>
        </p:txBody>
      </p:sp>
      <p:pic>
        <p:nvPicPr>
          <p:cNvPr id="3" name="Picture 2" descr="A diagram of a computer security system&#10;&#10;Description automatically generated">
            <a:extLst>
              <a:ext uri="{FF2B5EF4-FFF2-40B4-BE49-F238E27FC236}">
                <a16:creationId xmlns:a16="http://schemas.microsoft.com/office/drawing/2014/main" id="{9A9A4A4F-4BD7-7855-56D8-B2FDA81E3DF4}"/>
              </a:ext>
            </a:extLst>
          </p:cNvPr>
          <p:cNvPicPr>
            <a:picLocks noChangeAspect="1"/>
          </p:cNvPicPr>
          <p:nvPr/>
        </p:nvPicPr>
        <p:blipFill>
          <a:blip r:embed="rId3"/>
          <a:stretch>
            <a:fillRect/>
          </a:stretch>
        </p:blipFill>
        <p:spPr>
          <a:xfrm>
            <a:off x="4213007" y="108480"/>
            <a:ext cx="7977613" cy="5768882"/>
          </a:xfrm>
          <a:prstGeom prst="rect">
            <a:avLst/>
          </a:prstGeom>
        </p:spPr>
      </p:pic>
    </p:spTree>
    <p:extLst>
      <p:ext uri="{BB962C8B-B14F-4D97-AF65-F5344CB8AC3E}">
        <p14:creationId xmlns:p14="http://schemas.microsoft.com/office/powerpoint/2010/main" val="3333839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800A6D-C7E5-E79B-EC08-80F325A7CBF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TGS Exchange 1</a:t>
            </a:r>
          </a:p>
        </p:txBody>
      </p:sp>
      <p:pic>
        <p:nvPicPr>
          <p:cNvPr id="4" name="Content Placeholder 3" descr="A diagram of a computer&#10;&#10;Description automatically generated">
            <a:extLst>
              <a:ext uri="{FF2B5EF4-FFF2-40B4-BE49-F238E27FC236}">
                <a16:creationId xmlns:a16="http://schemas.microsoft.com/office/drawing/2014/main" id="{13599A00-9EB2-B276-EFCE-201D63234720}"/>
              </a:ext>
            </a:extLst>
          </p:cNvPr>
          <p:cNvPicPr>
            <a:picLocks noGrp="1" noChangeAspect="1"/>
          </p:cNvPicPr>
          <p:nvPr>
            <p:ph idx="1"/>
          </p:nvPr>
        </p:nvPicPr>
        <p:blipFill>
          <a:blip r:embed="rId3"/>
          <a:stretch>
            <a:fillRect/>
          </a:stretch>
        </p:blipFill>
        <p:spPr>
          <a:xfrm>
            <a:off x="4852941" y="643466"/>
            <a:ext cx="6629449" cy="5568739"/>
          </a:xfrm>
          <a:prstGeom prst="rect">
            <a:avLst/>
          </a:prstGeom>
        </p:spPr>
      </p:pic>
      <p:sp>
        <p:nvSpPr>
          <p:cNvPr id="15" name="Rectangle 14">
            <a:extLst>
              <a:ext uri="{FF2B5EF4-FFF2-40B4-BE49-F238E27FC236}">
                <a16:creationId xmlns:a16="http://schemas.microsoft.com/office/drawing/2014/main" id="{DFBC6245-8CC6-B6B2-60CD-1BAC0799F185}"/>
              </a:ext>
            </a:extLst>
          </p:cNvPr>
          <p:cNvSpPr/>
          <p:nvPr/>
        </p:nvSpPr>
        <p:spPr>
          <a:xfrm>
            <a:off x="7171150" y="480164"/>
            <a:ext cx="1565753" cy="511479"/>
          </a:xfrm>
          <a:prstGeom prst="rect">
            <a:avLst/>
          </a:prstGeom>
          <a:solidFill>
            <a:schemeClr val="bg1"/>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818835C-F1C8-EA1B-B7CF-4CFF12723638}"/>
              </a:ext>
            </a:extLst>
          </p:cNvPr>
          <p:cNvSpPr/>
          <p:nvPr/>
        </p:nvSpPr>
        <p:spPr>
          <a:xfrm>
            <a:off x="7570711" y="1321386"/>
            <a:ext cx="1022959" cy="229644"/>
          </a:xfrm>
          <a:prstGeom prst="rect">
            <a:avLst/>
          </a:prstGeom>
          <a:solidFill>
            <a:schemeClr val="bg1"/>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C0DEF2A-ECCD-F567-06F5-15B034D4F66A}"/>
              </a:ext>
            </a:extLst>
          </p:cNvPr>
          <p:cNvSpPr txBox="1"/>
          <p:nvPr/>
        </p:nvSpPr>
        <p:spPr>
          <a:xfrm>
            <a:off x="7581455" y="723251"/>
            <a:ext cx="11910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AS_REQ</a:t>
            </a:r>
          </a:p>
        </p:txBody>
      </p:sp>
      <p:sp>
        <p:nvSpPr>
          <p:cNvPr id="6" name="TextBox 5">
            <a:extLst>
              <a:ext uri="{FF2B5EF4-FFF2-40B4-BE49-F238E27FC236}">
                <a16:creationId xmlns:a16="http://schemas.microsoft.com/office/drawing/2014/main" id="{5B57D217-C313-44CA-A6FE-6E4AE116C4C1}"/>
              </a:ext>
            </a:extLst>
          </p:cNvPr>
          <p:cNvSpPr txBox="1"/>
          <p:nvPr/>
        </p:nvSpPr>
        <p:spPr>
          <a:xfrm>
            <a:off x="7581301" y="1126122"/>
            <a:ext cx="12017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AS_REP</a:t>
            </a:r>
          </a:p>
        </p:txBody>
      </p:sp>
    </p:spTree>
    <p:extLst>
      <p:ext uri="{BB962C8B-B14F-4D97-AF65-F5344CB8AC3E}">
        <p14:creationId xmlns:p14="http://schemas.microsoft.com/office/powerpoint/2010/main" val="3224429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AD10CE-CA5A-DEB2-EAB8-767CDBFAE63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100" kern="1200">
                <a:solidFill>
                  <a:srgbClr val="FFFFFF"/>
                </a:solidFill>
                <a:latin typeface="+mj-lt"/>
                <a:ea typeface="+mj-ea"/>
                <a:cs typeface="+mj-cs"/>
              </a:rPr>
              <a:t>KRB_TGS_REP</a:t>
            </a:r>
          </a:p>
        </p:txBody>
      </p:sp>
      <p:pic>
        <p:nvPicPr>
          <p:cNvPr id="3" name="Picture 2" descr="A diagram of a computer system&#10;&#10;Description automatically generated">
            <a:extLst>
              <a:ext uri="{FF2B5EF4-FFF2-40B4-BE49-F238E27FC236}">
                <a16:creationId xmlns:a16="http://schemas.microsoft.com/office/drawing/2014/main" id="{36895ABC-5A94-FFE5-2FBA-E250A6E6B554}"/>
              </a:ext>
            </a:extLst>
          </p:cNvPr>
          <p:cNvPicPr>
            <a:picLocks noChangeAspect="1"/>
          </p:cNvPicPr>
          <p:nvPr/>
        </p:nvPicPr>
        <p:blipFill>
          <a:blip r:embed="rId3"/>
          <a:stretch>
            <a:fillRect/>
          </a:stretch>
        </p:blipFill>
        <p:spPr>
          <a:xfrm>
            <a:off x="4213239" y="145616"/>
            <a:ext cx="7978128" cy="5723271"/>
          </a:xfrm>
          <a:prstGeom prst="rect">
            <a:avLst/>
          </a:prstGeom>
        </p:spPr>
      </p:pic>
    </p:spTree>
    <p:extLst>
      <p:ext uri="{BB962C8B-B14F-4D97-AF65-F5344CB8AC3E}">
        <p14:creationId xmlns:p14="http://schemas.microsoft.com/office/powerpoint/2010/main" val="1824132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17E7E7-01F4-D22A-FB06-9E03EC99ED1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TGS Exchange 2</a:t>
            </a:r>
          </a:p>
        </p:txBody>
      </p:sp>
      <p:pic>
        <p:nvPicPr>
          <p:cNvPr id="4" name="Content Placeholder 3" descr="A diagram of a computer&#10;&#10;Description automatically generated">
            <a:extLst>
              <a:ext uri="{FF2B5EF4-FFF2-40B4-BE49-F238E27FC236}">
                <a16:creationId xmlns:a16="http://schemas.microsoft.com/office/drawing/2014/main" id="{41AFC6BA-6A48-E12A-C29A-405FD67669FD}"/>
              </a:ext>
            </a:extLst>
          </p:cNvPr>
          <p:cNvPicPr>
            <a:picLocks noGrp="1" noChangeAspect="1"/>
          </p:cNvPicPr>
          <p:nvPr>
            <p:ph idx="1"/>
          </p:nvPr>
        </p:nvPicPr>
        <p:blipFill>
          <a:blip r:embed="rId2"/>
          <a:stretch>
            <a:fillRect/>
          </a:stretch>
        </p:blipFill>
        <p:spPr>
          <a:xfrm>
            <a:off x="4802870" y="643466"/>
            <a:ext cx="6729591" cy="5568739"/>
          </a:xfrm>
          <a:prstGeom prst="rect">
            <a:avLst/>
          </a:prstGeom>
        </p:spPr>
      </p:pic>
      <p:sp>
        <p:nvSpPr>
          <p:cNvPr id="5" name="Rectangle 4">
            <a:extLst>
              <a:ext uri="{FF2B5EF4-FFF2-40B4-BE49-F238E27FC236}">
                <a16:creationId xmlns:a16="http://schemas.microsoft.com/office/drawing/2014/main" id="{7772121D-3DD4-BB98-CC2B-C1546C7FB566}"/>
              </a:ext>
            </a:extLst>
          </p:cNvPr>
          <p:cNvSpPr/>
          <p:nvPr/>
        </p:nvSpPr>
        <p:spPr>
          <a:xfrm>
            <a:off x="7118958" y="480164"/>
            <a:ext cx="1565753" cy="511479"/>
          </a:xfrm>
          <a:prstGeom prst="rect">
            <a:avLst/>
          </a:prstGeom>
          <a:solidFill>
            <a:schemeClr val="bg1"/>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737D7C5-03A7-9171-B225-1973EDFD41C1}"/>
              </a:ext>
            </a:extLst>
          </p:cNvPr>
          <p:cNvSpPr/>
          <p:nvPr/>
        </p:nvSpPr>
        <p:spPr>
          <a:xfrm>
            <a:off x="7518519" y="1321386"/>
            <a:ext cx="1022959" cy="229644"/>
          </a:xfrm>
          <a:prstGeom prst="rect">
            <a:avLst/>
          </a:prstGeom>
          <a:solidFill>
            <a:schemeClr val="bg1"/>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03B035C-CCCB-89A9-0C58-73FDDE8793FE}"/>
              </a:ext>
            </a:extLst>
          </p:cNvPr>
          <p:cNvSpPr txBox="1"/>
          <p:nvPr/>
        </p:nvSpPr>
        <p:spPr>
          <a:xfrm>
            <a:off x="7529263" y="723251"/>
            <a:ext cx="12876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AS_REQ</a:t>
            </a:r>
          </a:p>
        </p:txBody>
      </p:sp>
      <p:sp>
        <p:nvSpPr>
          <p:cNvPr id="11" name="TextBox 10">
            <a:extLst>
              <a:ext uri="{FF2B5EF4-FFF2-40B4-BE49-F238E27FC236}">
                <a16:creationId xmlns:a16="http://schemas.microsoft.com/office/drawing/2014/main" id="{4B77381D-2910-3E21-2C11-F4563561FE92}"/>
              </a:ext>
            </a:extLst>
          </p:cNvPr>
          <p:cNvSpPr txBox="1"/>
          <p:nvPr/>
        </p:nvSpPr>
        <p:spPr>
          <a:xfrm>
            <a:off x="7539995" y="1123138"/>
            <a:ext cx="1266142" cy="369332"/>
          </a:xfrm>
          <a:prstGeom prst="rect">
            <a:avLst/>
          </a:prstGeom>
          <a:no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AS_REP</a:t>
            </a:r>
          </a:p>
        </p:txBody>
      </p:sp>
    </p:spTree>
    <p:extLst>
      <p:ext uri="{BB962C8B-B14F-4D97-AF65-F5344CB8AC3E}">
        <p14:creationId xmlns:p14="http://schemas.microsoft.com/office/powerpoint/2010/main" val="1367044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B7A16A-CD87-A6AD-5870-CEED8BD8A89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Keys After TGS Exchange</a:t>
            </a:r>
          </a:p>
        </p:txBody>
      </p:sp>
      <p:pic>
        <p:nvPicPr>
          <p:cNvPr id="6" name="Content Placeholder 5" descr="A diagram of keys with different colors&#10;&#10;Description automatically generated">
            <a:extLst>
              <a:ext uri="{FF2B5EF4-FFF2-40B4-BE49-F238E27FC236}">
                <a16:creationId xmlns:a16="http://schemas.microsoft.com/office/drawing/2014/main" id="{F15CBEB6-0671-8373-B96D-9CF18FC388C6}"/>
              </a:ext>
            </a:extLst>
          </p:cNvPr>
          <p:cNvPicPr>
            <a:picLocks noGrp="1" noChangeAspect="1"/>
          </p:cNvPicPr>
          <p:nvPr>
            <p:ph idx="1"/>
          </p:nvPr>
        </p:nvPicPr>
        <p:blipFill>
          <a:blip r:embed="rId3"/>
          <a:stretch>
            <a:fillRect/>
          </a:stretch>
        </p:blipFill>
        <p:spPr>
          <a:xfrm>
            <a:off x="4891937" y="643466"/>
            <a:ext cx="6551458" cy="5568739"/>
          </a:xfrm>
          <a:prstGeom prst="rect">
            <a:avLst/>
          </a:prstGeom>
        </p:spPr>
      </p:pic>
    </p:spTree>
    <p:extLst>
      <p:ext uri="{BB962C8B-B14F-4D97-AF65-F5344CB8AC3E}">
        <p14:creationId xmlns:p14="http://schemas.microsoft.com/office/powerpoint/2010/main" val="2805851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6C71CD-E004-390F-F813-F4F2F2039EE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AP Exchange 1</a:t>
            </a:r>
          </a:p>
        </p:txBody>
      </p:sp>
      <p:pic>
        <p:nvPicPr>
          <p:cNvPr id="6" name="Content Placeholder 5" descr="A diagram of a computer&#10;&#10;Description automatically generated">
            <a:extLst>
              <a:ext uri="{FF2B5EF4-FFF2-40B4-BE49-F238E27FC236}">
                <a16:creationId xmlns:a16="http://schemas.microsoft.com/office/drawing/2014/main" id="{8F8CC4F4-2DF6-86AD-F3A0-746F113365DE}"/>
              </a:ext>
            </a:extLst>
          </p:cNvPr>
          <p:cNvPicPr>
            <a:picLocks noGrp="1" noChangeAspect="1"/>
          </p:cNvPicPr>
          <p:nvPr>
            <p:ph idx="1"/>
          </p:nvPr>
        </p:nvPicPr>
        <p:blipFill>
          <a:blip r:embed="rId2"/>
          <a:stretch>
            <a:fillRect/>
          </a:stretch>
        </p:blipFill>
        <p:spPr>
          <a:xfrm>
            <a:off x="4792674" y="643466"/>
            <a:ext cx="6749984" cy="5568739"/>
          </a:xfrm>
          <a:prstGeom prst="rect">
            <a:avLst/>
          </a:prstGeom>
        </p:spPr>
      </p:pic>
      <p:sp>
        <p:nvSpPr>
          <p:cNvPr id="4" name="Rectangle 3">
            <a:extLst>
              <a:ext uri="{FF2B5EF4-FFF2-40B4-BE49-F238E27FC236}">
                <a16:creationId xmlns:a16="http://schemas.microsoft.com/office/drawing/2014/main" id="{AB30C3B9-3EC7-D064-FD4E-31447ED97362}"/>
              </a:ext>
            </a:extLst>
          </p:cNvPr>
          <p:cNvSpPr/>
          <p:nvPr/>
        </p:nvSpPr>
        <p:spPr>
          <a:xfrm>
            <a:off x="7118958" y="480164"/>
            <a:ext cx="1565753" cy="511479"/>
          </a:xfrm>
          <a:prstGeom prst="rect">
            <a:avLst/>
          </a:prstGeom>
          <a:solidFill>
            <a:schemeClr val="bg1"/>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CE6A28B-90BA-BA91-F652-9B2B939EA9C8}"/>
              </a:ext>
            </a:extLst>
          </p:cNvPr>
          <p:cNvSpPr/>
          <p:nvPr/>
        </p:nvSpPr>
        <p:spPr>
          <a:xfrm>
            <a:off x="7518519" y="1321386"/>
            <a:ext cx="1022959" cy="229644"/>
          </a:xfrm>
          <a:prstGeom prst="rect">
            <a:avLst/>
          </a:prstGeom>
          <a:solidFill>
            <a:schemeClr val="bg1"/>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126638F-01C1-CACD-0353-6644E2DC69F1}"/>
              </a:ext>
            </a:extLst>
          </p:cNvPr>
          <p:cNvSpPr txBox="1"/>
          <p:nvPr/>
        </p:nvSpPr>
        <p:spPr>
          <a:xfrm>
            <a:off x="7529263" y="723251"/>
            <a:ext cx="11802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AS_REQ</a:t>
            </a:r>
          </a:p>
        </p:txBody>
      </p:sp>
      <p:sp>
        <p:nvSpPr>
          <p:cNvPr id="11" name="TextBox 10">
            <a:extLst>
              <a:ext uri="{FF2B5EF4-FFF2-40B4-BE49-F238E27FC236}">
                <a16:creationId xmlns:a16="http://schemas.microsoft.com/office/drawing/2014/main" id="{CA307430-FA35-0638-C597-6D1481D736BB}"/>
              </a:ext>
            </a:extLst>
          </p:cNvPr>
          <p:cNvSpPr txBox="1"/>
          <p:nvPr/>
        </p:nvSpPr>
        <p:spPr>
          <a:xfrm>
            <a:off x="7539995" y="1123138"/>
            <a:ext cx="12017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AS_REP</a:t>
            </a:r>
          </a:p>
        </p:txBody>
      </p:sp>
    </p:spTree>
    <p:extLst>
      <p:ext uri="{BB962C8B-B14F-4D97-AF65-F5344CB8AC3E}">
        <p14:creationId xmlns:p14="http://schemas.microsoft.com/office/powerpoint/2010/main" val="840865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AD10CE-CA5A-DEB2-EAB8-767CDBFAE63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KRB_AP_REQ </a:t>
            </a:r>
          </a:p>
        </p:txBody>
      </p:sp>
      <p:pic>
        <p:nvPicPr>
          <p:cNvPr id="3" name="Picture 2" descr="A diagram of a computer security system&#10;&#10;Description automatically generated">
            <a:extLst>
              <a:ext uri="{FF2B5EF4-FFF2-40B4-BE49-F238E27FC236}">
                <a16:creationId xmlns:a16="http://schemas.microsoft.com/office/drawing/2014/main" id="{06BE5BCB-8C40-2EB5-FE0A-A8B51DDB3F82}"/>
              </a:ext>
            </a:extLst>
          </p:cNvPr>
          <p:cNvPicPr>
            <a:picLocks noChangeAspect="1"/>
          </p:cNvPicPr>
          <p:nvPr/>
        </p:nvPicPr>
        <p:blipFill>
          <a:blip r:embed="rId3"/>
          <a:stretch>
            <a:fillRect/>
          </a:stretch>
        </p:blipFill>
        <p:spPr>
          <a:xfrm>
            <a:off x="4708770" y="-2296"/>
            <a:ext cx="6788639" cy="6860263"/>
          </a:xfrm>
          <a:prstGeom prst="rect">
            <a:avLst/>
          </a:prstGeom>
        </p:spPr>
      </p:pic>
    </p:spTree>
    <p:extLst>
      <p:ext uri="{BB962C8B-B14F-4D97-AF65-F5344CB8AC3E}">
        <p14:creationId xmlns:p14="http://schemas.microsoft.com/office/powerpoint/2010/main" val="2799484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FCEAE-6B44-777F-3F86-52E3F51A6915}"/>
              </a:ext>
            </a:extLst>
          </p:cNvPr>
          <p:cNvSpPr>
            <a:spLocks noGrp="1"/>
          </p:cNvSpPr>
          <p:nvPr>
            <p:ph type="title"/>
          </p:nvPr>
        </p:nvSpPr>
        <p:spPr/>
        <p:txBody>
          <a:bodyPr/>
          <a:lstStyle/>
          <a:p>
            <a:r>
              <a:rPr lang="en-US"/>
              <a:t>Some famous Kerberos attacks</a:t>
            </a:r>
            <a:br>
              <a:rPr lang="en-US"/>
            </a:br>
            <a:endParaRPr lang="en-US"/>
          </a:p>
        </p:txBody>
      </p:sp>
      <p:sp>
        <p:nvSpPr>
          <p:cNvPr id="3" name="Content Placeholder 2">
            <a:extLst>
              <a:ext uri="{FF2B5EF4-FFF2-40B4-BE49-F238E27FC236}">
                <a16:creationId xmlns:a16="http://schemas.microsoft.com/office/drawing/2014/main" id="{1EA6F69B-BA6A-0065-5E26-A8B8C59AF94E}"/>
              </a:ext>
            </a:extLst>
          </p:cNvPr>
          <p:cNvSpPr>
            <a:spLocks noGrp="1"/>
          </p:cNvSpPr>
          <p:nvPr>
            <p:ph idx="1"/>
          </p:nvPr>
        </p:nvSpPr>
        <p:spPr/>
        <p:txBody>
          <a:bodyPr vert="horz" lIns="91440" tIns="45720" rIns="91440" bIns="45720" rtlCol="0" anchor="t">
            <a:normAutofit/>
          </a:bodyPr>
          <a:lstStyle/>
          <a:p>
            <a:r>
              <a:rPr lang="en-US"/>
              <a:t>AS-REP Roasting (</a:t>
            </a:r>
            <a:r>
              <a:rPr lang="en-US" err="1"/>
              <a:t>PrivEsc</a:t>
            </a:r>
            <a:r>
              <a:rPr lang="en-US"/>
              <a:t>)</a:t>
            </a:r>
          </a:p>
          <a:p>
            <a:r>
              <a:rPr lang="en-US"/>
              <a:t>AS-REQ Spamming / </a:t>
            </a:r>
            <a:r>
              <a:rPr lang="en-US" err="1"/>
              <a:t>Bruteforce</a:t>
            </a:r>
            <a:r>
              <a:rPr lang="en-US"/>
              <a:t> (Enumeration/</a:t>
            </a:r>
            <a:r>
              <a:rPr lang="en-US" err="1"/>
              <a:t>PrivEsc</a:t>
            </a:r>
            <a:r>
              <a:rPr lang="en-US"/>
              <a:t>)</a:t>
            </a:r>
          </a:p>
          <a:p>
            <a:r>
              <a:rPr lang="en-US" err="1"/>
              <a:t>Kerberoasting</a:t>
            </a:r>
            <a:r>
              <a:rPr lang="en-US"/>
              <a:t> (</a:t>
            </a:r>
            <a:r>
              <a:rPr lang="en-US" err="1"/>
              <a:t>PrivEsc</a:t>
            </a:r>
            <a:r>
              <a:rPr lang="en-US"/>
              <a:t>)              &lt;=== </a:t>
            </a:r>
          </a:p>
          <a:p>
            <a:r>
              <a:rPr lang="en-US"/>
              <a:t>Golden Ticket (</a:t>
            </a:r>
            <a:r>
              <a:rPr lang="en-US" err="1"/>
              <a:t>Persistance</a:t>
            </a:r>
            <a:r>
              <a:rPr lang="en-US"/>
              <a:t>)     &lt;=== </a:t>
            </a:r>
          </a:p>
          <a:p>
            <a:r>
              <a:rPr lang="en-US"/>
              <a:t>Silver Ticket (</a:t>
            </a:r>
            <a:r>
              <a:rPr lang="en-US" err="1"/>
              <a:t>Persistance</a:t>
            </a:r>
            <a:r>
              <a:rPr lang="en-US"/>
              <a:t>)         &lt;===</a:t>
            </a:r>
          </a:p>
          <a:p>
            <a:r>
              <a:rPr lang="en-US"/>
              <a:t>Delegation Attacks (</a:t>
            </a:r>
            <a:r>
              <a:rPr lang="en-US" err="1"/>
              <a:t>PrivEsc</a:t>
            </a:r>
            <a:r>
              <a:rPr lang="en-US"/>
              <a:t>)</a:t>
            </a:r>
          </a:p>
          <a:p>
            <a:endParaRPr lang="en-US"/>
          </a:p>
          <a:p>
            <a:endParaRPr lang="en-US"/>
          </a:p>
        </p:txBody>
      </p:sp>
    </p:spTree>
    <p:extLst>
      <p:ext uri="{BB962C8B-B14F-4D97-AF65-F5344CB8AC3E}">
        <p14:creationId xmlns:p14="http://schemas.microsoft.com/office/powerpoint/2010/main" val="2390822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86A9-C312-507B-1881-C5F2818FA50B}"/>
              </a:ext>
            </a:extLst>
          </p:cNvPr>
          <p:cNvSpPr>
            <a:spLocks noGrp="1"/>
          </p:cNvSpPr>
          <p:nvPr>
            <p:ph type="title"/>
          </p:nvPr>
        </p:nvSpPr>
        <p:spPr/>
        <p:txBody>
          <a:bodyPr/>
          <a:lstStyle/>
          <a:p>
            <a:r>
              <a:rPr lang="en-US"/>
              <a:t>General Outline</a:t>
            </a:r>
          </a:p>
        </p:txBody>
      </p:sp>
      <p:sp>
        <p:nvSpPr>
          <p:cNvPr id="3" name="Content Placeholder 2">
            <a:extLst>
              <a:ext uri="{FF2B5EF4-FFF2-40B4-BE49-F238E27FC236}">
                <a16:creationId xmlns:a16="http://schemas.microsoft.com/office/drawing/2014/main" id="{F9C2FA1F-E14F-B51A-7E1C-84F1C01E0E32}"/>
              </a:ext>
            </a:extLst>
          </p:cNvPr>
          <p:cNvSpPr>
            <a:spLocks noGrp="1"/>
          </p:cNvSpPr>
          <p:nvPr>
            <p:ph idx="1"/>
          </p:nvPr>
        </p:nvSpPr>
        <p:spPr/>
        <p:txBody>
          <a:bodyPr vert="horz" lIns="91440" tIns="45720" rIns="91440" bIns="45720" rtlCol="0" anchor="t">
            <a:normAutofit/>
          </a:bodyPr>
          <a:lstStyle/>
          <a:p>
            <a:r>
              <a:rPr lang="en-US"/>
              <a:t>Review the Kerberos authentication process.</a:t>
            </a:r>
          </a:p>
          <a:p>
            <a:r>
              <a:rPr lang="en-US"/>
              <a:t>Overview of the Kerberos landscape</a:t>
            </a:r>
          </a:p>
          <a:p>
            <a:r>
              <a:rPr lang="en-US"/>
              <a:t>Analyze some Kerberos attacks</a:t>
            </a:r>
          </a:p>
          <a:p>
            <a:r>
              <a:rPr lang="en-US"/>
              <a:t>Create detections with PowerShell</a:t>
            </a:r>
          </a:p>
          <a:p>
            <a:endParaRPr lang="en-US"/>
          </a:p>
          <a:p>
            <a:endParaRPr lang="en-US"/>
          </a:p>
        </p:txBody>
      </p:sp>
    </p:spTree>
    <p:extLst>
      <p:ext uri="{BB962C8B-B14F-4D97-AF65-F5344CB8AC3E}">
        <p14:creationId xmlns:p14="http://schemas.microsoft.com/office/powerpoint/2010/main" val="3433363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8A4DE7-B91C-F436-B946-0F0EA71BAC4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Golden Ticket</a:t>
            </a:r>
          </a:p>
        </p:txBody>
      </p:sp>
      <p:pic>
        <p:nvPicPr>
          <p:cNvPr id="7" name="Content Placeholder 6" descr="A diagram of a computer&#10;&#10;Description automatically generated">
            <a:extLst>
              <a:ext uri="{FF2B5EF4-FFF2-40B4-BE49-F238E27FC236}">
                <a16:creationId xmlns:a16="http://schemas.microsoft.com/office/drawing/2014/main" id="{BD2742B3-FCD2-DACB-1F4F-7B82171CF835}"/>
              </a:ext>
            </a:extLst>
          </p:cNvPr>
          <p:cNvPicPr>
            <a:picLocks noGrp="1" noChangeAspect="1"/>
          </p:cNvPicPr>
          <p:nvPr>
            <p:ph idx="1"/>
          </p:nvPr>
        </p:nvPicPr>
        <p:blipFill>
          <a:blip r:embed="rId3"/>
          <a:stretch>
            <a:fillRect/>
          </a:stretch>
        </p:blipFill>
        <p:spPr>
          <a:xfrm>
            <a:off x="4792673" y="643466"/>
            <a:ext cx="6749986" cy="5568739"/>
          </a:xfrm>
          <a:prstGeom prst="rect">
            <a:avLst/>
          </a:prstGeom>
        </p:spPr>
      </p:pic>
      <p:sp>
        <p:nvSpPr>
          <p:cNvPr id="3" name="TextBox 2">
            <a:extLst>
              <a:ext uri="{FF2B5EF4-FFF2-40B4-BE49-F238E27FC236}">
                <a16:creationId xmlns:a16="http://schemas.microsoft.com/office/drawing/2014/main" id="{03895322-FB74-7716-1844-5B2E25ED4FDF}"/>
              </a:ext>
            </a:extLst>
          </p:cNvPr>
          <p:cNvSpPr txBox="1"/>
          <p:nvPr/>
        </p:nvSpPr>
        <p:spPr>
          <a:xfrm>
            <a:off x="9478027" y="3047998"/>
            <a:ext cx="2004163"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Event ID: 4624 Logon</a:t>
            </a:r>
          </a:p>
          <a:p>
            <a:r>
              <a:rPr lang="en-US" sz="1200"/>
              <a:t>Event ID: 4772 </a:t>
            </a:r>
            <a:r>
              <a:rPr lang="en-US" sz="1200" err="1"/>
              <a:t>Priv'd</a:t>
            </a:r>
            <a:r>
              <a:rPr lang="en-US" sz="1200"/>
              <a:t> Logon</a:t>
            </a:r>
          </a:p>
          <a:p>
            <a:r>
              <a:rPr lang="en-US" sz="1200"/>
              <a:t>Event ID: 4769 TGT Request</a:t>
            </a:r>
          </a:p>
          <a:p>
            <a:r>
              <a:rPr lang="en-US" sz="1200"/>
              <a:t>Event ID: 4769 TGS Request</a:t>
            </a:r>
          </a:p>
          <a:p>
            <a:endParaRPr lang="en-US"/>
          </a:p>
        </p:txBody>
      </p:sp>
    </p:spTree>
    <p:extLst>
      <p:ext uri="{BB962C8B-B14F-4D97-AF65-F5344CB8AC3E}">
        <p14:creationId xmlns:p14="http://schemas.microsoft.com/office/powerpoint/2010/main" val="3454882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8A4DE7-B91C-F436-B946-0F0EA71BAC4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Kerberoasting</a:t>
            </a:r>
          </a:p>
        </p:txBody>
      </p:sp>
      <p:pic>
        <p:nvPicPr>
          <p:cNvPr id="5" name="Content Placeholder 4" descr="A diagram of a computer server&#10;&#10;Description automatically generated">
            <a:extLst>
              <a:ext uri="{FF2B5EF4-FFF2-40B4-BE49-F238E27FC236}">
                <a16:creationId xmlns:a16="http://schemas.microsoft.com/office/drawing/2014/main" id="{33275E1A-898F-E996-9B7C-DF568F4CF612}"/>
              </a:ext>
            </a:extLst>
          </p:cNvPr>
          <p:cNvPicPr>
            <a:picLocks noGrp="1" noChangeAspect="1"/>
          </p:cNvPicPr>
          <p:nvPr>
            <p:ph idx="1"/>
          </p:nvPr>
        </p:nvPicPr>
        <p:blipFill>
          <a:blip r:embed="rId3"/>
          <a:stretch>
            <a:fillRect/>
          </a:stretch>
        </p:blipFill>
        <p:spPr>
          <a:xfrm>
            <a:off x="4777316" y="664699"/>
            <a:ext cx="6780700" cy="5526272"/>
          </a:xfrm>
          <a:prstGeom prst="rect">
            <a:avLst/>
          </a:prstGeom>
        </p:spPr>
      </p:pic>
      <p:sp>
        <p:nvSpPr>
          <p:cNvPr id="4" name="Rectangle 3">
            <a:extLst>
              <a:ext uri="{FF2B5EF4-FFF2-40B4-BE49-F238E27FC236}">
                <a16:creationId xmlns:a16="http://schemas.microsoft.com/office/drawing/2014/main" id="{36ABB17E-A23B-7950-9FAC-9AAE0FDBB106}"/>
              </a:ext>
            </a:extLst>
          </p:cNvPr>
          <p:cNvSpPr/>
          <p:nvPr/>
        </p:nvSpPr>
        <p:spPr>
          <a:xfrm>
            <a:off x="7176122" y="449046"/>
            <a:ext cx="1565753" cy="511479"/>
          </a:xfrm>
          <a:prstGeom prst="rect">
            <a:avLst/>
          </a:prstGeom>
          <a:solidFill>
            <a:schemeClr val="bg1"/>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B768762-56D3-61E8-230A-8F527464EC6D}"/>
              </a:ext>
            </a:extLst>
          </p:cNvPr>
          <p:cNvSpPr/>
          <p:nvPr/>
        </p:nvSpPr>
        <p:spPr>
          <a:xfrm>
            <a:off x="7528957" y="1175249"/>
            <a:ext cx="1022959" cy="172135"/>
          </a:xfrm>
          <a:prstGeom prst="rect">
            <a:avLst/>
          </a:prstGeom>
          <a:solidFill>
            <a:schemeClr val="bg1"/>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14C8045-7725-4C24-DD84-0A501D727440}"/>
              </a:ext>
            </a:extLst>
          </p:cNvPr>
          <p:cNvSpPr txBox="1"/>
          <p:nvPr/>
        </p:nvSpPr>
        <p:spPr>
          <a:xfrm>
            <a:off x="7561165" y="566382"/>
            <a:ext cx="11807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AS_REQ</a:t>
            </a:r>
          </a:p>
        </p:txBody>
      </p:sp>
      <p:sp>
        <p:nvSpPr>
          <p:cNvPr id="11" name="TextBox 10">
            <a:extLst>
              <a:ext uri="{FF2B5EF4-FFF2-40B4-BE49-F238E27FC236}">
                <a16:creationId xmlns:a16="http://schemas.microsoft.com/office/drawing/2014/main" id="{E2854F7D-F2B1-D2B4-59CA-FCF05909C979}"/>
              </a:ext>
            </a:extLst>
          </p:cNvPr>
          <p:cNvSpPr txBox="1"/>
          <p:nvPr/>
        </p:nvSpPr>
        <p:spPr>
          <a:xfrm>
            <a:off x="7529849" y="1041394"/>
            <a:ext cx="12120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AS_REP</a:t>
            </a:r>
          </a:p>
        </p:txBody>
      </p:sp>
    </p:spTree>
    <p:extLst>
      <p:ext uri="{BB962C8B-B14F-4D97-AF65-F5344CB8AC3E}">
        <p14:creationId xmlns:p14="http://schemas.microsoft.com/office/powerpoint/2010/main" val="3422310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8A4DE7-B91C-F436-B946-0F0EA71BAC4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Silver Ticket</a:t>
            </a:r>
          </a:p>
        </p:txBody>
      </p:sp>
      <p:pic>
        <p:nvPicPr>
          <p:cNvPr id="6" name="Content Placeholder 5" descr="A diagram of a silver ticket skip&#10;&#10;Description automatically generated">
            <a:extLst>
              <a:ext uri="{FF2B5EF4-FFF2-40B4-BE49-F238E27FC236}">
                <a16:creationId xmlns:a16="http://schemas.microsoft.com/office/drawing/2014/main" id="{719B3C7F-11DA-5298-C346-9AFD9D27CCF4}"/>
              </a:ext>
            </a:extLst>
          </p:cNvPr>
          <p:cNvPicPr>
            <a:picLocks noGrp="1" noChangeAspect="1"/>
          </p:cNvPicPr>
          <p:nvPr>
            <p:ph idx="1"/>
          </p:nvPr>
        </p:nvPicPr>
        <p:blipFill>
          <a:blip r:embed="rId3"/>
          <a:stretch>
            <a:fillRect/>
          </a:stretch>
        </p:blipFill>
        <p:spPr>
          <a:xfrm>
            <a:off x="4777316" y="749458"/>
            <a:ext cx="6780700" cy="5356755"/>
          </a:xfrm>
          <a:prstGeom prst="rect">
            <a:avLst/>
          </a:prstGeom>
        </p:spPr>
      </p:pic>
    </p:spTree>
    <p:extLst>
      <p:ext uri="{BB962C8B-B14F-4D97-AF65-F5344CB8AC3E}">
        <p14:creationId xmlns:p14="http://schemas.microsoft.com/office/powerpoint/2010/main" val="2274791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19143-941F-4966-6643-84BDFAB85874}"/>
              </a:ext>
            </a:extLst>
          </p:cNvPr>
          <p:cNvSpPr>
            <a:spLocks noGrp="1"/>
          </p:cNvSpPr>
          <p:nvPr>
            <p:ph type="title"/>
          </p:nvPr>
        </p:nvSpPr>
        <p:spPr/>
        <p:txBody>
          <a:bodyPr/>
          <a:lstStyle/>
          <a:p>
            <a:r>
              <a:rPr lang="en-US"/>
              <a:t>Writing Detections</a:t>
            </a:r>
          </a:p>
        </p:txBody>
      </p:sp>
    </p:spTree>
    <p:extLst>
      <p:ext uri="{BB962C8B-B14F-4D97-AF65-F5344CB8AC3E}">
        <p14:creationId xmlns:p14="http://schemas.microsoft.com/office/powerpoint/2010/main" val="1740641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E734232-46A8-4884-9A59-B7E3BA4BC3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ople sitting in a room with computers&#10;&#10;Description automatically generated">
            <a:extLst>
              <a:ext uri="{FF2B5EF4-FFF2-40B4-BE49-F238E27FC236}">
                <a16:creationId xmlns:a16="http://schemas.microsoft.com/office/drawing/2014/main" id="{2947AB9A-8E21-F1E9-1F96-ABD82443F781}"/>
              </a:ext>
            </a:extLst>
          </p:cNvPr>
          <p:cNvPicPr>
            <a:picLocks noChangeAspect="1"/>
          </p:cNvPicPr>
          <p:nvPr/>
        </p:nvPicPr>
        <p:blipFill rotWithShape="1">
          <a:blip r:embed="rId2"/>
          <a:srcRect r="-1" b="8180"/>
          <a:stretch/>
        </p:blipFill>
        <p:spPr>
          <a:xfrm>
            <a:off x="-3" y="-8371"/>
            <a:ext cx="8115287" cy="4470815"/>
          </a:xfrm>
          <a:prstGeom prst="rect">
            <a:avLst/>
          </a:prstGeom>
        </p:spPr>
      </p:pic>
      <p:pic>
        <p:nvPicPr>
          <p:cNvPr id="4" name="Picture 3" descr="People sitting in front of computers&#10;&#10;Description automatically generated">
            <a:extLst>
              <a:ext uri="{FF2B5EF4-FFF2-40B4-BE49-F238E27FC236}">
                <a16:creationId xmlns:a16="http://schemas.microsoft.com/office/drawing/2014/main" id="{ADFFFDE1-56C0-A816-F96A-26BFC86022BD}"/>
              </a:ext>
            </a:extLst>
          </p:cNvPr>
          <p:cNvPicPr>
            <a:picLocks noChangeAspect="1"/>
          </p:cNvPicPr>
          <p:nvPr/>
        </p:nvPicPr>
        <p:blipFill rotWithShape="1">
          <a:blip r:embed="rId3"/>
          <a:srcRect l="14102" r="34605" b="-1"/>
          <a:stretch/>
        </p:blipFill>
        <p:spPr>
          <a:xfrm>
            <a:off x="8115292" y="-8371"/>
            <a:ext cx="4076700" cy="4470815"/>
          </a:xfrm>
          <a:prstGeom prst="rect">
            <a:avLst/>
          </a:prstGeom>
        </p:spPr>
      </p:pic>
      <p:sp>
        <p:nvSpPr>
          <p:cNvPr id="25" name="Rectangle 24">
            <a:extLst>
              <a:ext uri="{FF2B5EF4-FFF2-40B4-BE49-F238E27FC236}">
                <a16:creationId xmlns:a16="http://schemas.microsoft.com/office/drawing/2014/main" id="{D346B8D2-3218-41A5-B817-9ABFB108C6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462444"/>
            <a:ext cx="8115290" cy="2394056"/>
          </a:xfrm>
          <a:prstGeom prst="rect">
            <a:avLst/>
          </a:prstGeom>
          <a:gradFill>
            <a:gsLst>
              <a:gs pos="10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8D6B9EF-FF47-487C-8B82-F9F2B9A54A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60944"/>
            <a:ext cx="8115285" cy="2397055"/>
          </a:xfrm>
          <a:prstGeom prst="rect">
            <a:avLst/>
          </a:prstGeom>
          <a:gradFill>
            <a:gsLst>
              <a:gs pos="7000">
                <a:srgbClr val="000000">
                  <a:alpha val="49000"/>
                </a:srgbClr>
              </a:gs>
              <a:gs pos="67000">
                <a:schemeClr val="accent1">
                  <a:lumMod val="75000"/>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sitting at a desk with multiple monitors&#10;&#10;Description automatically generated">
            <a:extLst>
              <a:ext uri="{FF2B5EF4-FFF2-40B4-BE49-F238E27FC236}">
                <a16:creationId xmlns:a16="http://schemas.microsoft.com/office/drawing/2014/main" id="{52172D9B-7B93-23B4-5730-AC1469417069}"/>
              </a:ext>
            </a:extLst>
          </p:cNvPr>
          <p:cNvPicPr>
            <a:picLocks noChangeAspect="1"/>
          </p:cNvPicPr>
          <p:nvPr/>
        </p:nvPicPr>
        <p:blipFill rotWithShape="1">
          <a:blip r:embed="rId4"/>
          <a:srcRect l="6474" r="9017" b="-2"/>
          <a:stretch/>
        </p:blipFill>
        <p:spPr>
          <a:xfrm>
            <a:off x="8115292" y="4454317"/>
            <a:ext cx="4076700" cy="2412053"/>
          </a:xfrm>
          <a:prstGeom prst="rect">
            <a:avLst/>
          </a:prstGeom>
        </p:spPr>
      </p:pic>
    </p:spTree>
    <p:extLst>
      <p:ext uri="{BB962C8B-B14F-4D97-AF65-F5344CB8AC3E}">
        <p14:creationId xmlns:p14="http://schemas.microsoft.com/office/powerpoint/2010/main" val="4003661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A203437-703A-4E00-A8C0-91D328D6C7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3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D299E3-DA47-DAB5-7599-2FF56CE0D466}"/>
              </a:ext>
            </a:extLst>
          </p:cNvPr>
          <p:cNvSpPr>
            <a:spLocks noGrp="1"/>
          </p:cNvSpPr>
          <p:nvPr>
            <p:ph type="title"/>
          </p:nvPr>
        </p:nvSpPr>
        <p:spPr>
          <a:xfrm>
            <a:off x="589009" y="502400"/>
            <a:ext cx="3367171" cy="1818064"/>
          </a:xfrm>
        </p:spPr>
        <p:txBody>
          <a:bodyPr>
            <a:normAutofit/>
          </a:bodyPr>
          <a:lstStyle/>
          <a:p>
            <a:pPr algn="ctr"/>
            <a:r>
              <a:rPr lang="en-US" sz="3200" err="1"/>
              <a:t>BrokeBoyz</a:t>
            </a:r>
            <a:r>
              <a:rPr lang="en-US" sz="3200"/>
              <a:t> Cyber Kit™</a:t>
            </a:r>
          </a:p>
        </p:txBody>
      </p:sp>
      <p:pic>
        <p:nvPicPr>
          <p:cNvPr id="4" name="Picture 3" descr="A red sports car parked on a road&#10;&#10;Description automatically generated">
            <a:extLst>
              <a:ext uri="{FF2B5EF4-FFF2-40B4-BE49-F238E27FC236}">
                <a16:creationId xmlns:a16="http://schemas.microsoft.com/office/drawing/2014/main" id="{B733A662-C43E-FAFE-A968-A427C74FDDB3}"/>
              </a:ext>
            </a:extLst>
          </p:cNvPr>
          <p:cNvPicPr>
            <a:picLocks noChangeAspect="1"/>
          </p:cNvPicPr>
          <p:nvPr/>
        </p:nvPicPr>
        <p:blipFill rotWithShape="1">
          <a:blip r:embed="rId2"/>
          <a:srcRect t="22169" b="13517"/>
          <a:stretch/>
        </p:blipFill>
        <p:spPr>
          <a:xfrm>
            <a:off x="4555236" y="6"/>
            <a:ext cx="7636763" cy="2762724"/>
          </a:xfrm>
          <a:prstGeom prst="rect">
            <a:avLst/>
          </a:prstGeom>
        </p:spPr>
      </p:pic>
      <p:sp>
        <p:nvSpPr>
          <p:cNvPr id="12" name="Rectangle 11">
            <a:extLst>
              <a:ext uri="{FF2B5EF4-FFF2-40B4-BE49-F238E27FC236}">
                <a16:creationId xmlns:a16="http://schemas.microsoft.com/office/drawing/2014/main" id="{CD84038B-4A56-439B-A184-79B2D450669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62729"/>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5" name="Picture 4" descr="A red car in the woods&#10;&#10;Description automatically generated">
            <a:extLst>
              <a:ext uri="{FF2B5EF4-FFF2-40B4-BE49-F238E27FC236}">
                <a16:creationId xmlns:a16="http://schemas.microsoft.com/office/drawing/2014/main" id="{4DFA0261-5BFE-48B3-8073-45ADEA776D78}"/>
              </a:ext>
            </a:extLst>
          </p:cNvPr>
          <p:cNvPicPr>
            <a:picLocks noChangeAspect="1"/>
          </p:cNvPicPr>
          <p:nvPr/>
        </p:nvPicPr>
        <p:blipFill rotWithShape="1">
          <a:blip r:embed="rId3"/>
          <a:srcRect l="14749" r="309" b="3"/>
          <a:stretch/>
        </p:blipFill>
        <p:spPr>
          <a:xfrm>
            <a:off x="-1" y="2826737"/>
            <a:ext cx="4565779" cy="4031263"/>
          </a:xfrm>
          <a:prstGeom prst="rect">
            <a:avLst/>
          </a:prstGeom>
        </p:spPr>
      </p:pic>
      <p:sp>
        <p:nvSpPr>
          <p:cNvPr id="3" name="Content Placeholder 2">
            <a:extLst>
              <a:ext uri="{FF2B5EF4-FFF2-40B4-BE49-F238E27FC236}">
                <a16:creationId xmlns:a16="http://schemas.microsoft.com/office/drawing/2014/main" id="{F1DA9247-4FC9-28CC-EF3A-8E6ED6C55DE3}"/>
              </a:ext>
            </a:extLst>
          </p:cNvPr>
          <p:cNvSpPr>
            <a:spLocks noGrp="1"/>
          </p:cNvSpPr>
          <p:nvPr>
            <p:ph idx="1"/>
          </p:nvPr>
        </p:nvSpPr>
        <p:spPr>
          <a:xfrm>
            <a:off x="5449633" y="3443113"/>
            <a:ext cx="6250432" cy="2356803"/>
          </a:xfrm>
        </p:spPr>
        <p:txBody>
          <a:bodyPr vert="horz" lIns="91440" tIns="45720" rIns="91440" bIns="45720" rtlCol="0" anchor="ctr">
            <a:normAutofit/>
          </a:bodyPr>
          <a:lstStyle/>
          <a:p>
            <a:r>
              <a:rPr lang="en-US" sz="2000"/>
              <a:t>We may not have the resources to create static IOC's</a:t>
            </a:r>
          </a:p>
          <a:p>
            <a:r>
              <a:rPr lang="en-US" sz="2000"/>
              <a:t>Let's make some Behavior detections</a:t>
            </a:r>
          </a:p>
          <a:p>
            <a:pPr marL="0" indent="0">
              <a:buNone/>
            </a:pPr>
            <a:endParaRPr lang="en-US" sz="2000"/>
          </a:p>
        </p:txBody>
      </p:sp>
      <p:sp>
        <p:nvSpPr>
          <p:cNvPr id="14" name="Rectangle 13">
            <a:extLst>
              <a:ext uri="{FF2B5EF4-FFF2-40B4-BE49-F238E27FC236}">
                <a16:creationId xmlns:a16="http://schemas.microsoft.com/office/drawing/2014/main" id="{4F96EE13-2C4D-4262-812E-DDE5FC35F0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58239"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Tree>
    <p:extLst>
      <p:ext uri="{BB962C8B-B14F-4D97-AF65-F5344CB8AC3E}">
        <p14:creationId xmlns:p14="http://schemas.microsoft.com/office/powerpoint/2010/main" val="441845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A807A-8EC8-4460-B125-1BB31313F3C3}"/>
              </a:ext>
            </a:extLst>
          </p:cNvPr>
          <p:cNvSpPr>
            <a:spLocks noGrp="1"/>
          </p:cNvSpPr>
          <p:nvPr>
            <p:ph type="title"/>
          </p:nvPr>
        </p:nvSpPr>
        <p:spPr>
          <a:xfrm>
            <a:off x="762000" y="761998"/>
            <a:ext cx="5334000" cy="1708246"/>
          </a:xfrm>
        </p:spPr>
        <p:txBody>
          <a:bodyPr anchor="ctr">
            <a:normAutofit fontScale="90000"/>
          </a:bodyPr>
          <a:lstStyle/>
          <a:p>
            <a:r>
              <a:rPr lang="en-US" err="1">
                <a:ea typeface="+mj-lt"/>
                <a:cs typeface="+mj-lt"/>
              </a:rPr>
              <a:t>BrokeBoyz</a:t>
            </a:r>
            <a:r>
              <a:rPr lang="en-US">
                <a:ea typeface="+mj-lt"/>
                <a:cs typeface="+mj-lt"/>
              </a:rPr>
              <a:t> Cyber Kit™: Catching Golden Tickets</a:t>
            </a:r>
            <a:endParaRPr lang="en-US"/>
          </a:p>
        </p:txBody>
      </p:sp>
      <p:sp>
        <p:nvSpPr>
          <p:cNvPr id="3" name="Content Placeholder 2">
            <a:extLst>
              <a:ext uri="{FF2B5EF4-FFF2-40B4-BE49-F238E27FC236}">
                <a16:creationId xmlns:a16="http://schemas.microsoft.com/office/drawing/2014/main" id="{3679C41E-3C82-A7BC-43E8-F1339197521A}"/>
              </a:ext>
            </a:extLst>
          </p:cNvPr>
          <p:cNvSpPr>
            <a:spLocks noGrp="1"/>
          </p:cNvSpPr>
          <p:nvPr>
            <p:ph idx="1"/>
          </p:nvPr>
        </p:nvSpPr>
        <p:spPr>
          <a:xfrm>
            <a:off x="761994" y="2470245"/>
            <a:ext cx="5334006" cy="3769835"/>
          </a:xfrm>
        </p:spPr>
        <p:txBody>
          <a:bodyPr vert="horz" lIns="91440" tIns="45720" rIns="91440" bIns="45720" rtlCol="0" anchor="ctr">
            <a:normAutofit/>
          </a:bodyPr>
          <a:lstStyle/>
          <a:p>
            <a:pPr marL="0" indent="0">
              <a:buNone/>
            </a:pPr>
            <a:r>
              <a:rPr lang="en-US" sz="2000" u="sng">
                <a:solidFill>
                  <a:srgbClr val="000000"/>
                </a:solidFill>
                <a:ea typeface="+mn-lt"/>
                <a:cs typeface="+mn-lt"/>
              </a:rPr>
              <a:t>Behaviors we will focus on:</a:t>
            </a:r>
          </a:p>
          <a:p>
            <a:r>
              <a:rPr lang="en-US" sz="2000">
                <a:solidFill>
                  <a:srgbClr val="000000"/>
                </a:solidFill>
                <a:ea typeface="+mn-lt"/>
                <a:cs typeface="+mn-lt"/>
              </a:rPr>
              <a:t>Missing Auth Flow</a:t>
            </a:r>
            <a:endParaRPr lang="en-US"/>
          </a:p>
          <a:p>
            <a:r>
              <a:rPr lang="en-US" sz="2000">
                <a:solidFill>
                  <a:srgbClr val="000000"/>
                </a:solidFill>
              </a:rPr>
              <a:t>LOW PRIVs making 4672</a:t>
            </a:r>
          </a:p>
          <a:p>
            <a:endParaRPr lang="en-US" sz="2000"/>
          </a:p>
          <a:p>
            <a:endParaRPr lang="en-US" sz="2000"/>
          </a:p>
          <a:p>
            <a:endParaRPr lang="en-US" sz="2000"/>
          </a:p>
          <a:p>
            <a:endParaRPr lang="en-US" sz="2000"/>
          </a:p>
        </p:txBody>
      </p:sp>
      <p:sp>
        <p:nvSpPr>
          <p:cNvPr id="9" name="Rectangle 8">
            <a:extLst>
              <a:ext uri="{FF2B5EF4-FFF2-40B4-BE49-F238E27FC236}">
                <a16:creationId xmlns:a16="http://schemas.microsoft.com/office/drawing/2014/main" id="{0D05C9B4-B5C9-2D4D-23C9-CEE72646F9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0" y="-1"/>
            <a:ext cx="5410200" cy="6858001"/>
          </a:xfrm>
          <a:prstGeom prst="rect">
            <a:avLst/>
          </a:prstGeom>
          <a:solidFill>
            <a:srgbClr val="FFFFFF"/>
          </a:solidFill>
          <a:ln>
            <a:noFill/>
          </a:ln>
          <a:effectLst>
            <a:outerShdw blurRad="266700" dist="215900" dir="858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artoon character with a white object&#10;&#10;Description automatically generated">
            <a:extLst>
              <a:ext uri="{FF2B5EF4-FFF2-40B4-BE49-F238E27FC236}">
                <a16:creationId xmlns:a16="http://schemas.microsoft.com/office/drawing/2014/main" id="{22DE9F81-03C2-D1AF-5B1B-F15860298196}"/>
              </a:ext>
            </a:extLst>
          </p:cNvPr>
          <p:cNvPicPr>
            <a:picLocks noChangeAspect="1"/>
          </p:cNvPicPr>
          <p:nvPr/>
        </p:nvPicPr>
        <p:blipFill>
          <a:blip r:embed="rId3"/>
          <a:stretch>
            <a:fillRect/>
          </a:stretch>
        </p:blipFill>
        <p:spPr>
          <a:xfrm>
            <a:off x="7607878" y="947418"/>
            <a:ext cx="3758045" cy="4960619"/>
          </a:xfrm>
          <a:prstGeom prst="rect">
            <a:avLst/>
          </a:prstGeom>
        </p:spPr>
      </p:pic>
      <p:pic>
        <p:nvPicPr>
          <p:cNvPr id="6" name="Picture 5" descr="A red car in the woods&#10;&#10;Description automatically generated">
            <a:extLst>
              <a:ext uri="{FF2B5EF4-FFF2-40B4-BE49-F238E27FC236}">
                <a16:creationId xmlns:a16="http://schemas.microsoft.com/office/drawing/2014/main" id="{11D53E47-C650-B71F-22E2-80989E88DA49}"/>
              </a:ext>
            </a:extLst>
          </p:cNvPr>
          <p:cNvPicPr>
            <a:picLocks noChangeAspect="1"/>
          </p:cNvPicPr>
          <p:nvPr/>
        </p:nvPicPr>
        <p:blipFill rotWithShape="1">
          <a:blip r:embed="rId4"/>
          <a:srcRect l="14749" r="309" b="3"/>
          <a:stretch/>
        </p:blipFill>
        <p:spPr>
          <a:xfrm>
            <a:off x="-1" y="4578347"/>
            <a:ext cx="2220403" cy="1962978"/>
          </a:xfrm>
          <a:prstGeom prst="rect">
            <a:avLst/>
          </a:prstGeom>
        </p:spPr>
      </p:pic>
    </p:spTree>
    <p:extLst>
      <p:ext uri="{BB962C8B-B14F-4D97-AF65-F5344CB8AC3E}">
        <p14:creationId xmlns:p14="http://schemas.microsoft.com/office/powerpoint/2010/main" val="2689050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DF2A-AC81-2539-707D-1EF145730D1D}"/>
              </a:ext>
            </a:extLst>
          </p:cNvPr>
          <p:cNvSpPr>
            <a:spLocks noGrp="1"/>
          </p:cNvSpPr>
          <p:nvPr>
            <p:ph type="title"/>
          </p:nvPr>
        </p:nvSpPr>
        <p:spPr/>
        <p:txBody>
          <a:bodyPr/>
          <a:lstStyle/>
          <a:p>
            <a:r>
              <a:rPr lang="en-US"/>
              <a:t>Catching Golden Tickets: Missing Auth Flow</a:t>
            </a:r>
          </a:p>
        </p:txBody>
      </p:sp>
      <p:graphicFrame>
        <p:nvGraphicFramePr>
          <p:cNvPr id="7" name="Content Placeholder 2">
            <a:extLst>
              <a:ext uri="{FF2B5EF4-FFF2-40B4-BE49-F238E27FC236}">
                <a16:creationId xmlns:a16="http://schemas.microsoft.com/office/drawing/2014/main" id="{CE25A630-EBE5-D95C-1CB3-BD330DD4EA4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7060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098723-DBA1-5B84-9331-494A1443C34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Normal Event Log Artifacts </a:t>
            </a:r>
          </a:p>
        </p:txBody>
      </p:sp>
      <p:pic>
        <p:nvPicPr>
          <p:cNvPr id="4" name="Content Placeholder 3" descr="A diagram of a diagram&#10;&#10;Description automatically generated">
            <a:extLst>
              <a:ext uri="{FF2B5EF4-FFF2-40B4-BE49-F238E27FC236}">
                <a16:creationId xmlns:a16="http://schemas.microsoft.com/office/drawing/2014/main" id="{3B1F084D-E152-6419-64D6-4D4B60E70E01}"/>
              </a:ext>
            </a:extLst>
          </p:cNvPr>
          <p:cNvPicPr>
            <a:picLocks noGrp="1" noChangeAspect="1"/>
          </p:cNvPicPr>
          <p:nvPr>
            <p:ph idx="1"/>
          </p:nvPr>
        </p:nvPicPr>
        <p:blipFill>
          <a:blip r:embed="rId2"/>
          <a:stretch>
            <a:fillRect/>
          </a:stretch>
        </p:blipFill>
        <p:spPr>
          <a:xfrm>
            <a:off x="5009109" y="1209"/>
            <a:ext cx="6360656" cy="6853253"/>
          </a:xfrm>
          <a:prstGeom prst="rect">
            <a:avLst/>
          </a:prstGeom>
        </p:spPr>
      </p:pic>
    </p:spTree>
    <p:extLst>
      <p:ext uri="{BB962C8B-B14F-4D97-AF65-F5344CB8AC3E}">
        <p14:creationId xmlns:p14="http://schemas.microsoft.com/office/powerpoint/2010/main" val="3965785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C2A41D-BB05-212F-44E0-6F9EDE82AAB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G Ticket Event Log Artifacts</a:t>
            </a:r>
          </a:p>
        </p:txBody>
      </p:sp>
      <p:pic>
        <p:nvPicPr>
          <p:cNvPr id="6" name="Content Placeholder 5" descr="A diagram of a traffic flow&#10;&#10;Description automatically generated">
            <a:extLst>
              <a:ext uri="{FF2B5EF4-FFF2-40B4-BE49-F238E27FC236}">
                <a16:creationId xmlns:a16="http://schemas.microsoft.com/office/drawing/2014/main" id="{FD307F0C-D283-6E04-9FE8-10B0F7AFDBD9}"/>
              </a:ext>
            </a:extLst>
          </p:cNvPr>
          <p:cNvPicPr>
            <a:picLocks noGrp="1" noChangeAspect="1"/>
          </p:cNvPicPr>
          <p:nvPr>
            <p:ph idx="1"/>
          </p:nvPr>
        </p:nvPicPr>
        <p:blipFill>
          <a:blip r:embed="rId3"/>
          <a:stretch>
            <a:fillRect/>
          </a:stretch>
        </p:blipFill>
        <p:spPr>
          <a:xfrm>
            <a:off x="5068722" y="1209"/>
            <a:ext cx="6284974" cy="6853253"/>
          </a:xfrm>
          <a:prstGeom prst="rect">
            <a:avLst/>
          </a:prstGeom>
        </p:spPr>
      </p:pic>
    </p:spTree>
    <p:extLst>
      <p:ext uri="{BB962C8B-B14F-4D97-AF65-F5344CB8AC3E}">
        <p14:creationId xmlns:p14="http://schemas.microsoft.com/office/powerpoint/2010/main" val="358204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8AF46-75E4-B8B7-DDDD-C438D63A4D62}"/>
              </a:ext>
            </a:extLst>
          </p:cNvPr>
          <p:cNvSpPr>
            <a:spLocks noGrp="1"/>
          </p:cNvSpPr>
          <p:nvPr>
            <p:ph type="title"/>
          </p:nvPr>
        </p:nvSpPr>
        <p:spPr/>
        <p:txBody>
          <a:bodyPr/>
          <a:lstStyle/>
          <a:p>
            <a:r>
              <a:rPr lang="en-US"/>
              <a:t>Kerberos Authentication Process</a:t>
            </a:r>
          </a:p>
        </p:txBody>
      </p:sp>
    </p:spTree>
    <p:extLst>
      <p:ext uri="{BB962C8B-B14F-4D97-AF65-F5344CB8AC3E}">
        <p14:creationId xmlns:p14="http://schemas.microsoft.com/office/powerpoint/2010/main" val="1343812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A807A-8EC8-4460-B125-1BB31313F3C3}"/>
              </a:ext>
            </a:extLst>
          </p:cNvPr>
          <p:cNvSpPr>
            <a:spLocks noGrp="1"/>
          </p:cNvSpPr>
          <p:nvPr>
            <p:ph type="title"/>
          </p:nvPr>
        </p:nvSpPr>
        <p:spPr>
          <a:xfrm>
            <a:off x="762000" y="761998"/>
            <a:ext cx="5334000" cy="1708246"/>
          </a:xfrm>
        </p:spPr>
        <p:txBody>
          <a:bodyPr anchor="ctr">
            <a:normAutofit/>
          </a:bodyPr>
          <a:lstStyle/>
          <a:p>
            <a:r>
              <a:rPr lang="en-US" sz="4000" err="1"/>
              <a:t>BrokeBoyz</a:t>
            </a:r>
            <a:r>
              <a:rPr lang="en-US" sz="4000"/>
              <a:t> Cyber Kit™: Catching </a:t>
            </a:r>
            <a:r>
              <a:rPr lang="en-US" sz="4000" err="1"/>
              <a:t>Kerberoasting</a:t>
            </a:r>
            <a:endParaRPr lang="en-US" sz="4000"/>
          </a:p>
        </p:txBody>
      </p:sp>
      <p:sp>
        <p:nvSpPr>
          <p:cNvPr id="3" name="Content Placeholder 2">
            <a:extLst>
              <a:ext uri="{FF2B5EF4-FFF2-40B4-BE49-F238E27FC236}">
                <a16:creationId xmlns:a16="http://schemas.microsoft.com/office/drawing/2014/main" id="{3679C41E-3C82-A7BC-43E8-F1339197521A}"/>
              </a:ext>
            </a:extLst>
          </p:cNvPr>
          <p:cNvSpPr>
            <a:spLocks noGrp="1"/>
          </p:cNvSpPr>
          <p:nvPr>
            <p:ph idx="1"/>
          </p:nvPr>
        </p:nvSpPr>
        <p:spPr>
          <a:xfrm>
            <a:off x="761994" y="2470245"/>
            <a:ext cx="5334006" cy="3769835"/>
          </a:xfrm>
        </p:spPr>
        <p:txBody>
          <a:bodyPr vert="horz" lIns="91440" tIns="45720" rIns="91440" bIns="45720" rtlCol="0" anchor="ctr">
            <a:normAutofit/>
          </a:bodyPr>
          <a:lstStyle/>
          <a:p>
            <a:pPr marL="0" indent="0">
              <a:buNone/>
            </a:pPr>
            <a:r>
              <a:rPr lang="en-US" sz="2000" u="sng"/>
              <a:t>Behaviors we will focus on:</a:t>
            </a:r>
          </a:p>
          <a:p>
            <a:r>
              <a:rPr lang="en-US" sz="2000"/>
              <a:t>Encryption downgrade </a:t>
            </a:r>
            <a:r>
              <a:rPr lang="en-US" sz="1200">
                <a:ea typeface="+mn-lt"/>
                <a:cs typeface="+mn-lt"/>
              </a:rPr>
              <a:t>( Default AES-256 Server 2016+ )</a:t>
            </a:r>
            <a:endParaRPr lang="en-US" sz="1200">
              <a:solidFill>
                <a:srgbClr val="111111"/>
              </a:solidFill>
              <a:ea typeface="+mn-lt"/>
              <a:cs typeface="+mn-lt"/>
            </a:endParaRPr>
          </a:p>
          <a:p>
            <a:r>
              <a:rPr lang="en-US" sz="2000">
                <a:solidFill>
                  <a:srgbClr val="000000"/>
                </a:solidFill>
              </a:rPr>
              <a:t>HIGH amounts of TGS request </a:t>
            </a:r>
          </a:p>
          <a:p>
            <a:r>
              <a:rPr lang="en-US" sz="2000" strike="sngStrike"/>
              <a:t>Chad from Sales making TGS request to prod SQL SRVs</a:t>
            </a:r>
          </a:p>
          <a:p>
            <a:endParaRPr lang="en-US" sz="2000"/>
          </a:p>
          <a:p>
            <a:endParaRPr lang="en-US" sz="2000"/>
          </a:p>
        </p:txBody>
      </p:sp>
      <p:sp>
        <p:nvSpPr>
          <p:cNvPr id="9" name="Rectangle 8">
            <a:extLst>
              <a:ext uri="{FF2B5EF4-FFF2-40B4-BE49-F238E27FC236}">
                <a16:creationId xmlns:a16="http://schemas.microsoft.com/office/drawing/2014/main" id="{0D05C9B4-B5C9-2D4D-23C9-CEE72646F9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0" y="-1"/>
            <a:ext cx="5410200" cy="6858001"/>
          </a:xfrm>
          <a:prstGeom prst="rect">
            <a:avLst/>
          </a:prstGeom>
          <a:solidFill>
            <a:srgbClr val="FFFFFF"/>
          </a:solidFill>
          <a:ln>
            <a:noFill/>
          </a:ln>
          <a:effectLst>
            <a:outerShdw blurRad="266700" dist="215900" dir="858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artoon character with a white object&#10;&#10;Description automatically generated">
            <a:extLst>
              <a:ext uri="{FF2B5EF4-FFF2-40B4-BE49-F238E27FC236}">
                <a16:creationId xmlns:a16="http://schemas.microsoft.com/office/drawing/2014/main" id="{22DE9F81-03C2-D1AF-5B1B-F15860298196}"/>
              </a:ext>
            </a:extLst>
          </p:cNvPr>
          <p:cNvPicPr>
            <a:picLocks noChangeAspect="1"/>
          </p:cNvPicPr>
          <p:nvPr/>
        </p:nvPicPr>
        <p:blipFill>
          <a:blip r:embed="rId3"/>
          <a:stretch>
            <a:fillRect/>
          </a:stretch>
        </p:blipFill>
        <p:spPr>
          <a:xfrm>
            <a:off x="7607878" y="947418"/>
            <a:ext cx="3758045" cy="4960619"/>
          </a:xfrm>
          <a:prstGeom prst="rect">
            <a:avLst/>
          </a:prstGeom>
        </p:spPr>
      </p:pic>
      <p:pic>
        <p:nvPicPr>
          <p:cNvPr id="6" name="Picture 5" descr="A red car in the woods&#10;&#10;Description automatically generated">
            <a:extLst>
              <a:ext uri="{FF2B5EF4-FFF2-40B4-BE49-F238E27FC236}">
                <a16:creationId xmlns:a16="http://schemas.microsoft.com/office/drawing/2014/main" id="{B8127F52-51D1-5CE6-756E-381CE7E3C38C}"/>
              </a:ext>
            </a:extLst>
          </p:cNvPr>
          <p:cNvPicPr>
            <a:picLocks noChangeAspect="1"/>
          </p:cNvPicPr>
          <p:nvPr/>
        </p:nvPicPr>
        <p:blipFill rotWithShape="1">
          <a:blip r:embed="rId4"/>
          <a:srcRect l="14749" r="309" b="3"/>
          <a:stretch/>
        </p:blipFill>
        <p:spPr>
          <a:xfrm>
            <a:off x="-1" y="4944503"/>
            <a:ext cx="2170922" cy="1913497"/>
          </a:xfrm>
          <a:prstGeom prst="rect">
            <a:avLst/>
          </a:prstGeom>
        </p:spPr>
      </p:pic>
    </p:spTree>
    <p:extLst>
      <p:ext uri="{BB962C8B-B14F-4D97-AF65-F5344CB8AC3E}">
        <p14:creationId xmlns:p14="http://schemas.microsoft.com/office/powerpoint/2010/main" val="3368806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25038D-6E50-F58B-C683-8810943299E6}"/>
              </a:ext>
            </a:extLst>
          </p:cNvPr>
          <p:cNvSpPr>
            <a:spLocks noGrp="1"/>
          </p:cNvSpPr>
          <p:nvPr>
            <p:ph type="title"/>
          </p:nvPr>
        </p:nvSpPr>
        <p:spPr>
          <a:xfrm>
            <a:off x="1028700" y="1967266"/>
            <a:ext cx="2774042"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Catching </a:t>
            </a:r>
            <a:r>
              <a:rPr lang="en-US" sz="3600" err="1">
                <a:solidFill>
                  <a:srgbClr val="FFFFFF"/>
                </a:solidFill>
              </a:rPr>
              <a:t>Kerberoasting</a:t>
            </a:r>
            <a:r>
              <a:rPr lang="en-US" sz="3600">
                <a:solidFill>
                  <a:srgbClr val="FFFFFF"/>
                </a:solidFill>
              </a:rPr>
              <a:t>: Encryption Downgrade</a:t>
            </a:r>
            <a:endParaRPr lang="en-US" sz="3600" kern="1200">
              <a:solidFill>
                <a:srgbClr val="FFFFFF"/>
              </a:solidFill>
              <a:latin typeface="+mj-lt"/>
            </a:endParaRPr>
          </a:p>
        </p:txBody>
      </p:sp>
      <p:pic>
        <p:nvPicPr>
          <p:cNvPr id="4" name="Content Placeholder 3" descr="A screenshot of a computer&#10;&#10;Description automatically generated">
            <a:extLst>
              <a:ext uri="{FF2B5EF4-FFF2-40B4-BE49-F238E27FC236}">
                <a16:creationId xmlns:a16="http://schemas.microsoft.com/office/drawing/2014/main" id="{7D97066C-0421-F7C3-F668-214160AD8726}"/>
              </a:ext>
            </a:extLst>
          </p:cNvPr>
          <p:cNvPicPr>
            <a:picLocks noGrp="1" noChangeAspect="1"/>
          </p:cNvPicPr>
          <p:nvPr>
            <p:ph idx="1"/>
          </p:nvPr>
        </p:nvPicPr>
        <p:blipFill>
          <a:blip r:embed="rId2"/>
          <a:stretch>
            <a:fillRect/>
          </a:stretch>
        </p:blipFill>
        <p:spPr>
          <a:xfrm>
            <a:off x="5646432" y="4370"/>
            <a:ext cx="6541885" cy="7977641"/>
          </a:xfrm>
          <a:prstGeom prst="rect">
            <a:avLst/>
          </a:prstGeom>
        </p:spPr>
      </p:pic>
    </p:spTree>
    <p:extLst>
      <p:ext uri="{BB962C8B-B14F-4D97-AF65-F5344CB8AC3E}">
        <p14:creationId xmlns:p14="http://schemas.microsoft.com/office/powerpoint/2010/main" val="18595640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screenshot of a computer program&#10;&#10;Description automatically generated">
            <a:extLst>
              <a:ext uri="{FF2B5EF4-FFF2-40B4-BE49-F238E27FC236}">
                <a16:creationId xmlns:a16="http://schemas.microsoft.com/office/drawing/2014/main" id="{08909599-F7C3-3CCA-5186-8A623C93D866}"/>
              </a:ext>
            </a:extLst>
          </p:cNvPr>
          <p:cNvPicPr>
            <a:picLocks noGrp="1" noChangeAspect="1"/>
          </p:cNvPicPr>
          <p:nvPr>
            <p:ph idx="1"/>
          </p:nvPr>
        </p:nvPicPr>
        <p:blipFill>
          <a:blip r:embed="rId2"/>
          <a:stretch>
            <a:fillRect/>
          </a:stretch>
        </p:blipFill>
        <p:spPr>
          <a:xfrm>
            <a:off x="2264081" y="-1501019"/>
            <a:ext cx="8164580" cy="8357809"/>
          </a:xfrm>
          <a:prstGeom prst="rect">
            <a:avLst/>
          </a:prstGeom>
        </p:spPr>
      </p:pic>
    </p:spTree>
    <p:extLst>
      <p:ext uri="{BB962C8B-B14F-4D97-AF65-F5344CB8AC3E}">
        <p14:creationId xmlns:p14="http://schemas.microsoft.com/office/powerpoint/2010/main" val="1107491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ACF06-9299-8538-E481-4A1965CFBF9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Catching Kerberoasting: High TGS Request</a:t>
            </a:r>
          </a:p>
        </p:txBody>
      </p:sp>
      <p:pic>
        <p:nvPicPr>
          <p:cNvPr id="4" name="Content Placeholder 3" descr="A diagram of a traffic flow&#10;&#10;Description automatically generated">
            <a:extLst>
              <a:ext uri="{FF2B5EF4-FFF2-40B4-BE49-F238E27FC236}">
                <a16:creationId xmlns:a16="http://schemas.microsoft.com/office/drawing/2014/main" id="{38654CDB-539A-D544-0143-7B6B6B4AEB32}"/>
              </a:ext>
            </a:extLst>
          </p:cNvPr>
          <p:cNvPicPr>
            <a:picLocks noGrp="1" noChangeAspect="1"/>
          </p:cNvPicPr>
          <p:nvPr>
            <p:ph idx="1"/>
          </p:nvPr>
        </p:nvPicPr>
        <p:blipFill>
          <a:blip r:embed="rId2"/>
          <a:stretch>
            <a:fillRect/>
          </a:stretch>
        </p:blipFill>
        <p:spPr>
          <a:xfrm>
            <a:off x="4990374" y="1209"/>
            <a:ext cx="6485212" cy="6853253"/>
          </a:xfrm>
          <a:prstGeom prst="rect">
            <a:avLst/>
          </a:prstGeom>
        </p:spPr>
      </p:pic>
    </p:spTree>
    <p:extLst>
      <p:ext uri="{BB962C8B-B14F-4D97-AF65-F5344CB8AC3E}">
        <p14:creationId xmlns:p14="http://schemas.microsoft.com/office/powerpoint/2010/main" val="4261680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671A8AE-40A1-4631-A6B8-581AFF0654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B58EF07-17C2-48CF-ABB0-EEF1F17CB8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9C2C4E-6DB1-44EB-4017-4C3D607D208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Big thanks to</a:t>
            </a:r>
          </a:p>
        </p:txBody>
      </p:sp>
      <p:sp>
        <p:nvSpPr>
          <p:cNvPr id="3" name="Content Placeholder 2">
            <a:extLst>
              <a:ext uri="{FF2B5EF4-FFF2-40B4-BE49-F238E27FC236}">
                <a16:creationId xmlns:a16="http://schemas.microsoft.com/office/drawing/2014/main" id="{01378621-5CAD-6AAA-C370-054975DE2186}"/>
              </a:ext>
            </a:extLst>
          </p:cNvPr>
          <p:cNvSpPr>
            <a:spLocks noGrp="1"/>
          </p:cNvSpPr>
          <p:nvPr>
            <p:ph idx="1"/>
          </p:nvPr>
        </p:nvSpPr>
        <p:spPr>
          <a:xfrm>
            <a:off x="477980" y="4872922"/>
            <a:ext cx="4023359" cy="1208141"/>
          </a:xfrm>
        </p:spPr>
        <p:txBody>
          <a:bodyPr vert="horz" lIns="91440" tIns="45720" rIns="91440" bIns="45720" rtlCol="0" anchor="t">
            <a:normAutofit fontScale="62500" lnSpcReduction="20000"/>
          </a:bodyPr>
          <a:lstStyle/>
          <a:p>
            <a:pPr marL="0" indent="0">
              <a:buNone/>
            </a:pPr>
            <a:r>
              <a:rPr lang="en-US" sz="2000" dirty="0">
                <a:solidFill>
                  <a:schemeClr val="bg1"/>
                </a:solidFill>
              </a:rPr>
              <a:t>Johannes </a:t>
            </a:r>
            <a:r>
              <a:rPr lang="en-US" sz="2000" dirty="0" err="1">
                <a:solidFill>
                  <a:schemeClr val="bg1"/>
                </a:solidFill>
              </a:rPr>
              <a:t>Pangrestu</a:t>
            </a:r>
            <a:r>
              <a:rPr lang="en-US" sz="2000" dirty="0">
                <a:solidFill>
                  <a:schemeClr val="bg1"/>
                </a:solidFill>
              </a:rPr>
              <a:t>: </a:t>
            </a:r>
            <a:r>
              <a:rPr lang="en-US" sz="2000" dirty="0">
                <a:solidFill>
                  <a:schemeClr val="bg1"/>
                </a:solidFill>
                <a:ea typeface="+mn-lt"/>
                <a:cs typeface="+mn-lt"/>
                <a:hlinkClick r:id="rId2">
                  <a:extLst>
                    <a:ext uri="{A12FA001-AC4F-418D-AE19-62706E023703}">
                      <ahyp:hlinkClr xmlns:ahyp="http://schemas.microsoft.com/office/drawing/2018/hyperlinkcolor" xmlns="" val="tx"/>
                    </a:ext>
                  </a:extLst>
                </a:hlinkClick>
              </a:rPr>
              <a:t>Johannes Pangrestu, MBA | LinkedIn</a:t>
            </a:r>
            <a:endParaRPr lang="en-US" sz="2000">
              <a:solidFill>
                <a:schemeClr val="bg1"/>
              </a:solidFill>
              <a:ea typeface="+mn-lt"/>
              <a:cs typeface="+mn-lt"/>
            </a:endParaRPr>
          </a:p>
          <a:p>
            <a:pPr marL="0" indent="0">
              <a:buNone/>
            </a:pPr>
            <a:r>
              <a:rPr lang="en-US" sz="2000">
                <a:solidFill>
                  <a:schemeClr val="bg1"/>
                </a:solidFill>
              </a:rPr>
              <a:t>Daniel Jimenez: </a:t>
            </a:r>
            <a:r>
              <a:rPr lang="en-US" sz="2000" dirty="0">
                <a:solidFill>
                  <a:schemeClr val="bg1"/>
                </a:solidFill>
                <a:ea typeface="+mn-lt"/>
                <a:cs typeface="+mn-lt"/>
                <a:hlinkClick r:id="rId3">
                  <a:extLst>
                    <a:ext uri="{A12FA001-AC4F-418D-AE19-62706E023703}">
                      <ahyp:hlinkClr xmlns:ahyp="http://schemas.microsoft.com/office/drawing/2018/hyperlinkcolor" xmlns="" val="tx"/>
                    </a:ext>
                  </a:extLst>
                </a:hlinkClick>
              </a:rPr>
              <a:t>Daniel López Jiménez | LinkedIn</a:t>
            </a:r>
          </a:p>
          <a:p>
            <a:pPr marL="0" indent="0">
              <a:buNone/>
            </a:pPr>
            <a:r>
              <a:rPr lang="en-US" sz="2000" dirty="0"/>
              <a:t/>
            </a:r>
            <a:br>
              <a:rPr lang="en-US" sz="2000" dirty="0"/>
            </a:br>
            <a:endParaRPr lang="en-US" sz="2000">
              <a:solidFill>
                <a:schemeClr val="bg1"/>
              </a:solidFill>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0202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E0189-D07B-53E7-E651-8C3FAF36219E}"/>
              </a:ext>
            </a:extLst>
          </p:cNvPr>
          <p:cNvSpPr>
            <a:spLocks noGrp="1"/>
          </p:cNvSpPr>
          <p:nvPr>
            <p:ph type="title"/>
          </p:nvPr>
        </p:nvSpPr>
        <p:spPr/>
        <p:txBody>
          <a:bodyPr/>
          <a:lstStyle/>
          <a:p>
            <a:r>
              <a:rPr lang="en-US"/>
              <a:t>3 Big Key Exchanges</a:t>
            </a:r>
          </a:p>
        </p:txBody>
      </p:sp>
      <p:sp>
        <p:nvSpPr>
          <p:cNvPr id="3" name="Content Placeholder 2">
            <a:extLst>
              <a:ext uri="{FF2B5EF4-FFF2-40B4-BE49-F238E27FC236}">
                <a16:creationId xmlns:a16="http://schemas.microsoft.com/office/drawing/2014/main" id="{C138D0D7-F2D4-B5DA-9323-1BD045540145}"/>
              </a:ext>
            </a:extLst>
          </p:cNvPr>
          <p:cNvSpPr>
            <a:spLocks noGrp="1"/>
          </p:cNvSpPr>
          <p:nvPr>
            <p:ph idx="1"/>
          </p:nvPr>
        </p:nvSpPr>
        <p:spPr/>
        <p:txBody>
          <a:bodyPr vert="horz" lIns="91440" tIns="45720" rIns="91440" bIns="45720" rtlCol="0" anchor="t">
            <a:normAutofit/>
          </a:bodyPr>
          <a:lstStyle/>
          <a:p>
            <a:r>
              <a:rPr lang="en-US"/>
              <a:t>Client &lt;===&gt;    Authentication Server (AS)</a:t>
            </a:r>
          </a:p>
          <a:p>
            <a:r>
              <a:rPr lang="en-US"/>
              <a:t>Client &lt;===&gt;    Ticket Granting Server (TGS)</a:t>
            </a:r>
          </a:p>
          <a:p>
            <a:r>
              <a:rPr lang="en-US"/>
              <a:t>Client &lt;===&gt;    Application Server (AP)</a:t>
            </a:r>
          </a:p>
        </p:txBody>
      </p:sp>
    </p:spTree>
    <p:extLst>
      <p:ext uri="{BB962C8B-B14F-4D97-AF65-F5344CB8AC3E}">
        <p14:creationId xmlns:p14="http://schemas.microsoft.com/office/powerpoint/2010/main" val="3223967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F29798-D584-4792-9B62-3F5F5C36D61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00316D-C7FC-DC50-60AA-BC6CA8FD42A8}"/>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latin typeface="+mj-lt"/>
                <a:ea typeface="+mj-ea"/>
                <a:cs typeface="+mj-cs"/>
              </a:rPr>
              <a:t>Keys</a:t>
            </a:r>
            <a:r>
              <a:rPr lang="en-US" sz="5200"/>
              <a:t> Before Exchanges</a:t>
            </a:r>
            <a:endParaRPr lang="en-US" kern="1200">
              <a:latin typeface="+mj-lt"/>
            </a:endParaRPr>
          </a:p>
        </p:txBody>
      </p:sp>
      <p:pic>
        <p:nvPicPr>
          <p:cNvPr id="3" name="Picture 2" descr="A group of keys in different colors&#10;&#10;Description automatically generated">
            <a:extLst>
              <a:ext uri="{FF2B5EF4-FFF2-40B4-BE49-F238E27FC236}">
                <a16:creationId xmlns:a16="http://schemas.microsoft.com/office/drawing/2014/main" id="{DA43DF34-D597-B142-0E89-87CC7BE599D0}"/>
              </a:ext>
            </a:extLst>
          </p:cNvPr>
          <p:cNvPicPr>
            <a:picLocks noChangeAspect="1"/>
          </p:cNvPicPr>
          <p:nvPr/>
        </p:nvPicPr>
        <p:blipFill>
          <a:blip r:embed="rId3"/>
          <a:stretch>
            <a:fillRect/>
          </a:stretch>
        </p:blipFill>
        <p:spPr>
          <a:xfrm>
            <a:off x="838200" y="2191460"/>
            <a:ext cx="10512547" cy="3758235"/>
          </a:xfrm>
          <a:prstGeom prst="rect">
            <a:avLst/>
          </a:prstGeom>
        </p:spPr>
      </p:pic>
    </p:spTree>
    <p:extLst>
      <p:ext uri="{BB962C8B-B14F-4D97-AF65-F5344CB8AC3E}">
        <p14:creationId xmlns:p14="http://schemas.microsoft.com/office/powerpoint/2010/main" val="2439635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188348-109C-9539-BF67-F5417EABF2D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AS Exchange 1</a:t>
            </a:r>
          </a:p>
        </p:txBody>
      </p:sp>
      <p:pic>
        <p:nvPicPr>
          <p:cNvPr id="7" name="Content Placeholder 6" descr="A diagram of a computer&#10;&#10;Description automatically generated">
            <a:extLst>
              <a:ext uri="{FF2B5EF4-FFF2-40B4-BE49-F238E27FC236}">
                <a16:creationId xmlns:a16="http://schemas.microsoft.com/office/drawing/2014/main" id="{8D66B805-6BD5-DF79-9292-02FBBB2CB34C}"/>
              </a:ext>
            </a:extLst>
          </p:cNvPr>
          <p:cNvPicPr>
            <a:picLocks noGrp="1" noChangeAspect="1"/>
          </p:cNvPicPr>
          <p:nvPr>
            <p:ph idx="1"/>
          </p:nvPr>
        </p:nvPicPr>
        <p:blipFill>
          <a:blip r:embed="rId2"/>
          <a:stretch>
            <a:fillRect/>
          </a:stretch>
        </p:blipFill>
        <p:spPr>
          <a:xfrm>
            <a:off x="4872555" y="643466"/>
            <a:ext cx="6590221" cy="5568739"/>
          </a:xfrm>
          <a:prstGeom prst="rect">
            <a:avLst/>
          </a:prstGeom>
        </p:spPr>
      </p:pic>
      <p:sp>
        <p:nvSpPr>
          <p:cNvPr id="19" name="TextBox 18">
            <a:extLst>
              <a:ext uri="{FF2B5EF4-FFF2-40B4-BE49-F238E27FC236}">
                <a16:creationId xmlns:a16="http://schemas.microsoft.com/office/drawing/2014/main" id="{495CC173-3FF7-F1E5-E86C-6879630DF2DF}"/>
              </a:ext>
            </a:extLst>
          </p:cNvPr>
          <p:cNvSpPr txBox="1"/>
          <p:nvPr/>
        </p:nvSpPr>
        <p:spPr>
          <a:xfrm>
            <a:off x="7521039" y="643246"/>
            <a:ext cx="1296389"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AS_REQ</a:t>
            </a:r>
          </a:p>
        </p:txBody>
      </p:sp>
    </p:spTree>
    <p:extLst>
      <p:ext uri="{BB962C8B-B14F-4D97-AF65-F5344CB8AC3E}">
        <p14:creationId xmlns:p14="http://schemas.microsoft.com/office/powerpoint/2010/main" val="3741893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00316D-C7FC-DC50-60AA-BC6CA8FD42A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KRB_AS_REQ</a:t>
            </a:r>
          </a:p>
        </p:txBody>
      </p:sp>
      <p:pic>
        <p:nvPicPr>
          <p:cNvPr id="5" name="Picture 4" descr="A screenshot of a computer&#10;&#10;Description automatically generated">
            <a:extLst>
              <a:ext uri="{FF2B5EF4-FFF2-40B4-BE49-F238E27FC236}">
                <a16:creationId xmlns:a16="http://schemas.microsoft.com/office/drawing/2014/main" id="{C3C72BF9-E615-E016-D590-F6944E95A8D3}"/>
              </a:ext>
            </a:extLst>
          </p:cNvPr>
          <p:cNvPicPr>
            <a:picLocks noChangeAspect="1"/>
          </p:cNvPicPr>
          <p:nvPr/>
        </p:nvPicPr>
        <p:blipFill>
          <a:blip r:embed="rId3"/>
          <a:stretch>
            <a:fillRect/>
          </a:stretch>
        </p:blipFill>
        <p:spPr>
          <a:xfrm>
            <a:off x="4213239" y="910001"/>
            <a:ext cx="7978128" cy="4382526"/>
          </a:xfrm>
          <a:prstGeom prst="rect">
            <a:avLst/>
          </a:prstGeom>
        </p:spPr>
      </p:pic>
    </p:spTree>
    <p:extLst>
      <p:ext uri="{BB962C8B-B14F-4D97-AF65-F5344CB8AC3E}">
        <p14:creationId xmlns:p14="http://schemas.microsoft.com/office/powerpoint/2010/main" val="401732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279B8A-22E1-BA55-D11D-D02E6241C97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AS Exchange 2</a:t>
            </a:r>
          </a:p>
        </p:txBody>
      </p:sp>
      <p:pic>
        <p:nvPicPr>
          <p:cNvPr id="4" name="Content Placeholder 3" descr="A diagram of a computer&#10;&#10;Description automatically generated">
            <a:extLst>
              <a:ext uri="{FF2B5EF4-FFF2-40B4-BE49-F238E27FC236}">
                <a16:creationId xmlns:a16="http://schemas.microsoft.com/office/drawing/2014/main" id="{A772AEC4-8747-ED9B-7EEF-BBBFE61C4E48}"/>
              </a:ext>
            </a:extLst>
          </p:cNvPr>
          <p:cNvPicPr>
            <a:picLocks noGrp="1" noChangeAspect="1"/>
          </p:cNvPicPr>
          <p:nvPr>
            <p:ph idx="1"/>
          </p:nvPr>
        </p:nvPicPr>
        <p:blipFill>
          <a:blip r:embed="rId2"/>
          <a:stretch>
            <a:fillRect/>
          </a:stretch>
        </p:blipFill>
        <p:spPr>
          <a:xfrm>
            <a:off x="4833093" y="643466"/>
            <a:ext cx="6669146" cy="5568739"/>
          </a:xfrm>
          <a:prstGeom prst="rect">
            <a:avLst/>
          </a:prstGeom>
        </p:spPr>
      </p:pic>
      <p:sp>
        <p:nvSpPr>
          <p:cNvPr id="5" name="Rectangle 4">
            <a:extLst>
              <a:ext uri="{FF2B5EF4-FFF2-40B4-BE49-F238E27FC236}">
                <a16:creationId xmlns:a16="http://schemas.microsoft.com/office/drawing/2014/main" id="{38022C0E-40F0-105E-973D-3342E650C925}"/>
              </a:ext>
            </a:extLst>
          </p:cNvPr>
          <p:cNvSpPr/>
          <p:nvPr/>
        </p:nvSpPr>
        <p:spPr>
          <a:xfrm>
            <a:off x="7118958" y="480164"/>
            <a:ext cx="1565753" cy="511479"/>
          </a:xfrm>
          <a:prstGeom prst="rect">
            <a:avLst/>
          </a:prstGeom>
          <a:solidFill>
            <a:schemeClr val="bg1"/>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BF74864-7F36-F881-52F8-05D5B24FE311}"/>
              </a:ext>
            </a:extLst>
          </p:cNvPr>
          <p:cNvSpPr/>
          <p:nvPr/>
        </p:nvSpPr>
        <p:spPr>
          <a:xfrm>
            <a:off x="7518519" y="1321386"/>
            <a:ext cx="1022959" cy="229644"/>
          </a:xfrm>
          <a:prstGeom prst="rect">
            <a:avLst/>
          </a:prstGeom>
          <a:solidFill>
            <a:schemeClr val="bg1"/>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DE287F3-06EE-EBB1-B949-27D1CE00E61F}"/>
              </a:ext>
            </a:extLst>
          </p:cNvPr>
          <p:cNvSpPr txBox="1"/>
          <p:nvPr/>
        </p:nvSpPr>
        <p:spPr>
          <a:xfrm>
            <a:off x="7529263" y="723251"/>
            <a:ext cx="11695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AS_REQ</a:t>
            </a:r>
          </a:p>
        </p:txBody>
      </p:sp>
      <p:sp>
        <p:nvSpPr>
          <p:cNvPr id="10" name="TextBox 9">
            <a:extLst>
              <a:ext uri="{FF2B5EF4-FFF2-40B4-BE49-F238E27FC236}">
                <a16:creationId xmlns:a16="http://schemas.microsoft.com/office/drawing/2014/main" id="{E3C39210-E1F2-6BFA-BD1F-76D1D22D12A9}"/>
              </a:ext>
            </a:extLst>
          </p:cNvPr>
          <p:cNvSpPr txBox="1"/>
          <p:nvPr/>
        </p:nvSpPr>
        <p:spPr>
          <a:xfrm>
            <a:off x="7539995" y="1123138"/>
            <a:ext cx="11695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AS_REP</a:t>
            </a:r>
          </a:p>
        </p:txBody>
      </p:sp>
    </p:spTree>
    <p:extLst>
      <p:ext uri="{BB962C8B-B14F-4D97-AF65-F5344CB8AC3E}">
        <p14:creationId xmlns:p14="http://schemas.microsoft.com/office/powerpoint/2010/main" val="3446592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00316D-C7FC-DC50-60AA-BC6CA8FD42A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KRB_AS_REP</a:t>
            </a:r>
          </a:p>
        </p:txBody>
      </p:sp>
      <p:pic>
        <p:nvPicPr>
          <p:cNvPr id="3" name="Picture 2" descr="A diagram of a key and lock&#10;&#10;Description automatically generated">
            <a:extLst>
              <a:ext uri="{FF2B5EF4-FFF2-40B4-BE49-F238E27FC236}">
                <a16:creationId xmlns:a16="http://schemas.microsoft.com/office/drawing/2014/main" id="{8A6A255A-FF5E-53DA-69F6-47BD74CB22E3}"/>
              </a:ext>
            </a:extLst>
          </p:cNvPr>
          <p:cNvPicPr>
            <a:picLocks noChangeAspect="1"/>
          </p:cNvPicPr>
          <p:nvPr/>
        </p:nvPicPr>
        <p:blipFill>
          <a:blip r:embed="rId3"/>
          <a:stretch>
            <a:fillRect/>
          </a:stretch>
        </p:blipFill>
        <p:spPr>
          <a:xfrm>
            <a:off x="4213239" y="534177"/>
            <a:ext cx="7978128" cy="5055005"/>
          </a:xfrm>
          <a:prstGeom prst="rect">
            <a:avLst/>
          </a:prstGeom>
        </p:spPr>
      </p:pic>
    </p:spTree>
    <p:extLst>
      <p:ext uri="{BB962C8B-B14F-4D97-AF65-F5344CB8AC3E}">
        <p14:creationId xmlns:p14="http://schemas.microsoft.com/office/powerpoint/2010/main" val="40105466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1242</Words>
  <Application>Microsoft Office PowerPoint</Application>
  <PresentationFormat>Widescreen</PresentationFormat>
  <Paragraphs>137</Paragraphs>
  <Slides>34</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Aptos</vt:lpstr>
      <vt:lpstr>Aptos Display</vt:lpstr>
      <vt:lpstr>Arial</vt:lpstr>
      <vt:lpstr>Calibri</vt:lpstr>
      <vt:lpstr>office theme</vt:lpstr>
      <vt:lpstr>Defanging the Dog: Attacking Windows Kerberos</vt:lpstr>
      <vt:lpstr>General Outline</vt:lpstr>
      <vt:lpstr>Kerberos Authentication Process</vt:lpstr>
      <vt:lpstr>3 Big Key Exchanges</vt:lpstr>
      <vt:lpstr>Keys Before Exchanges</vt:lpstr>
      <vt:lpstr>AS Exchange 1</vt:lpstr>
      <vt:lpstr>KRB_AS_REQ</vt:lpstr>
      <vt:lpstr>AS Exchange 2</vt:lpstr>
      <vt:lpstr>KRB_AS_REP</vt:lpstr>
      <vt:lpstr>Keys After Authentication Service Exchange</vt:lpstr>
      <vt:lpstr>The Authentication Server drops out</vt:lpstr>
      <vt:lpstr>KRB_TGS_REQ</vt:lpstr>
      <vt:lpstr>TGS Exchange 1</vt:lpstr>
      <vt:lpstr>KRB_TGS_REP</vt:lpstr>
      <vt:lpstr>TGS Exchange 2</vt:lpstr>
      <vt:lpstr>Keys After TGS Exchange</vt:lpstr>
      <vt:lpstr>AP Exchange 1</vt:lpstr>
      <vt:lpstr>KRB_AP_REQ </vt:lpstr>
      <vt:lpstr>Some famous Kerberos attacks </vt:lpstr>
      <vt:lpstr>Golden Ticket</vt:lpstr>
      <vt:lpstr>Kerberoasting</vt:lpstr>
      <vt:lpstr>Silver Ticket</vt:lpstr>
      <vt:lpstr>Writing Detections</vt:lpstr>
      <vt:lpstr>PowerPoint Presentation</vt:lpstr>
      <vt:lpstr>BrokeBoyz Cyber Kit™</vt:lpstr>
      <vt:lpstr>BrokeBoyz Cyber Kit™: Catching Golden Tickets</vt:lpstr>
      <vt:lpstr>Catching Golden Tickets: Missing Auth Flow</vt:lpstr>
      <vt:lpstr>Normal Event Log Artifacts </vt:lpstr>
      <vt:lpstr>G Ticket Event Log Artifacts</vt:lpstr>
      <vt:lpstr>BrokeBoyz Cyber Kit™: Catching Kerberoasting</vt:lpstr>
      <vt:lpstr>Catching Kerberoasting: Encryption Downgrade</vt:lpstr>
      <vt:lpstr>PowerPoint Presentation</vt:lpstr>
      <vt:lpstr>Catching Kerberoasting: High TGS Request</vt:lpstr>
      <vt:lpstr>Big thanks 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Matthew Navarro</cp:lastModifiedBy>
  <cp:revision>14</cp:revision>
  <dcterms:created xsi:type="dcterms:W3CDTF">2024-04-30T15:26:30Z</dcterms:created>
  <dcterms:modified xsi:type="dcterms:W3CDTF">2024-05-18T16:10:12Z</dcterms:modified>
</cp:coreProperties>
</file>